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6.xml" ContentType="application/vnd.openxmlformats-officedocument.presentationml.tags+xml"/>
  <Override PartName="/ppt/notesSlides/notesSlide2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8" r:id="rId42"/>
  </p:sldMasterIdLst>
  <p:notesMasterIdLst>
    <p:notesMasterId r:id="rId69"/>
  </p:notesMasterIdLst>
  <p:sldIdLst>
    <p:sldId id="2147469909" r:id="rId43"/>
    <p:sldId id="2147469902" r:id="rId44"/>
    <p:sldId id="2076138995" r:id="rId45"/>
    <p:sldId id="2076138510" r:id="rId46"/>
    <p:sldId id="2076138452" r:id="rId47"/>
    <p:sldId id="2076138548" r:id="rId48"/>
    <p:sldId id="2076138536" r:id="rId49"/>
    <p:sldId id="2076138413" r:id="rId50"/>
    <p:sldId id="2076138311" r:id="rId51"/>
    <p:sldId id="2076138310" r:id="rId52"/>
    <p:sldId id="2076138312" r:id="rId53"/>
    <p:sldId id="2076138563" r:id="rId54"/>
    <p:sldId id="2076139051" r:id="rId55"/>
    <p:sldId id="2076139052" r:id="rId56"/>
    <p:sldId id="2076138506" r:id="rId57"/>
    <p:sldId id="2076138511" r:id="rId58"/>
    <p:sldId id="2076138997" r:id="rId59"/>
    <p:sldId id="2147469911" r:id="rId60"/>
    <p:sldId id="2147469912" r:id="rId61"/>
    <p:sldId id="2076138212" r:id="rId62"/>
    <p:sldId id="2076138432" r:id="rId63"/>
    <p:sldId id="2076138433" r:id="rId64"/>
    <p:sldId id="2076138434" r:id="rId65"/>
    <p:sldId id="2076138435" r:id="rId66"/>
    <p:sldId id="2076138436" r:id="rId67"/>
    <p:sldId id="2147469913" r:id="rId68"/>
  </p:sldIdLst>
  <p:sldSz cx="12192000" cy="6858000"/>
  <p:notesSz cx="6858000" cy="9144000"/>
  <p:custDataLst>
    <p:tags r:id="rId7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3 - Power Automate in Microsoft Teams" id="{AC15E239-5BE7-4119-B6D4-6CEEB41355E2}">
          <p14:sldIdLst>
            <p14:sldId id="2147469909"/>
            <p14:sldId id="2147469902"/>
            <p14:sldId id="2076138995"/>
            <p14:sldId id="2076138510"/>
            <p14:sldId id="2076138452"/>
            <p14:sldId id="2076138548"/>
            <p14:sldId id="2076138536"/>
            <p14:sldId id="2076138413"/>
            <p14:sldId id="2076138311"/>
            <p14:sldId id="2076138310"/>
            <p14:sldId id="2076138312"/>
            <p14:sldId id="2076138563"/>
            <p14:sldId id="2076139051"/>
            <p14:sldId id="2076139052"/>
            <p14:sldId id="2076138506"/>
            <p14:sldId id="2076138511"/>
            <p14:sldId id="2076138997"/>
            <p14:sldId id="2147469911"/>
          </p14:sldIdLst>
        </p14:section>
        <p14:section name="M3 - Appendix" id="{78DE51C6-4FF6-4407-8AF4-162B2A17F295}">
          <p14:sldIdLst>
            <p14:sldId id="2147469912"/>
            <p14:sldId id="2076138212"/>
            <p14:sldId id="2076138432"/>
            <p14:sldId id="2076138433"/>
            <p14:sldId id="2076138434"/>
            <p14:sldId id="2076138435"/>
            <p14:sldId id="2076138436"/>
            <p14:sldId id="214746991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AA2690C-DAF2-FE5F-D13F-42FF3D10F374}" name="Brianna Farah" initials="BF" userId="S::brianna@audienz.com::f1856917-c2d4-49a7-94e9-7f0e47fabbfc" providerId="AD"/>
  <p188:author id="{EF32DA53-2C03-03EE-2EEA-AE2457C9B68C}" name="Tessa Berkley" initials="TB" userId="S::tessab@audienz.com::29198474-64f9-4b67-b7f5-57f0013c6244" providerId="AD"/>
  <p188:author id="{BDFC109E-D8F3-207E-9B38-00D8CC37E15C}" name="Vas Perchuk" initials="VP" userId="S::vaperch@microsoft.com::5d870c6a-26e6-414f-bc4a-7e92eab2efa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essa Berkley" initials="TB" lastIdx="18" clrIdx="0">
    <p:extLst>
      <p:ext uri="{19B8F6BF-5375-455C-9EA6-DF929625EA0E}">
        <p15:presenceInfo xmlns:p15="http://schemas.microsoft.com/office/powerpoint/2012/main" userId="S::TessaB@audienz.com::29198474-64f9-4b67-b7f5-57f0013c6244" providerId="AD"/>
      </p:ext>
    </p:extLst>
  </p:cmAuthor>
  <p:cmAuthor id="2" name="Brianna Farah" initials="BF" lastIdx="6" clrIdx="1">
    <p:extLst>
      <p:ext uri="{19B8F6BF-5375-455C-9EA6-DF929625EA0E}">
        <p15:presenceInfo xmlns:p15="http://schemas.microsoft.com/office/powerpoint/2012/main" userId="S::brianna@audienz.com::f1856917-c2d4-49a7-94e9-7f0e47fabbf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3D3"/>
    <a:srgbClr val="6089B4"/>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31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slideMaster" Target="slideMasters/slideMaster1.xml"/><Relationship Id="rId47" Type="http://schemas.openxmlformats.org/officeDocument/2006/relationships/slide" Target="slides/slide5.xml"/><Relationship Id="rId63" Type="http://schemas.openxmlformats.org/officeDocument/2006/relationships/slide" Target="slides/slide21.xml"/><Relationship Id="rId68" Type="http://schemas.openxmlformats.org/officeDocument/2006/relationships/slide" Target="slides/slide26.xml"/><Relationship Id="rId16" Type="http://schemas.openxmlformats.org/officeDocument/2006/relationships/customXml" Target="../customXml/item1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slide" Target="slides/slide3.xml"/><Relationship Id="rId53" Type="http://schemas.openxmlformats.org/officeDocument/2006/relationships/slide" Target="slides/slide11.xml"/><Relationship Id="rId58" Type="http://schemas.openxmlformats.org/officeDocument/2006/relationships/slide" Target="slides/slide16.xml"/><Relationship Id="rId66" Type="http://schemas.openxmlformats.org/officeDocument/2006/relationships/slide" Target="slides/slide24.xml"/><Relationship Id="rId74"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slide" Target="slides/slide19.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slide" Target="slides/slide1.xml"/><Relationship Id="rId48" Type="http://schemas.openxmlformats.org/officeDocument/2006/relationships/slide" Target="slides/slide6.xml"/><Relationship Id="rId56" Type="http://schemas.openxmlformats.org/officeDocument/2006/relationships/slide" Target="slides/slide14.xml"/><Relationship Id="rId64" Type="http://schemas.openxmlformats.org/officeDocument/2006/relationships/slide" Target="slides/slide22.xml"/><Relationship Id="rId69" Type="http://schemas.openxmlformats.org/officeDocument/2006/relationships/notesMaster" Target="notesMasters/notesMaster1.xml"/><Relationship Id="rId77" Type="http://schemas.microsoft.com/office/2018/10/relationships/authors" Target="authors.xml"/><Relationship Id="rId8" Type="http://schemas.openxmlformats.org/officeDocument/2006/relationships/customXml" Target="../customXml/item8.xml"/><Relationship Id="rId51" Type="http://schemas.openxmlformats.org/officeDocument/2006/relationships/slide" Target="slides/slide9.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slide" Target="slides/slide4.xml"/><Relationship Id="rId59" Type="http://schemas.openxmlformats.org/officeDocument/2006/relationships/slide" Target="slides/slide17.xml"/><Relationship Id="rId67" Type="http://schemas.openxmlformats.org/officeDocument/2006/relationships/slide" Target="slides/slide25.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slide" Target="slides/slide12.xml"/><Relationship Id="rId62" Type="http://schemas.openxmlformats.org/officeDocument/2006/relationships/slide" Target="slides/slide20.xml"/><Relationship Id="rId70" Type="http://schemas.openxmlformats.org/officeDocument/2006/relationships/tags" Target="tags/tag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slide" Target="slides/slide7.xml"/><Relationship Id="rId57" Type="http://schemas.openxmlformats.org/officeDocument/2006/relationships/slide" Target="slides/slide15.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 Target="slides/slide2.xml"/><Relationship Id="rId52" Type="http://schemas.openxmlformats.org/officeDocument/2006/relationships/slide" Target="slides/slide10.xml"/><Relationship Id="rId60" Type="http://schemas.openxmlformats.org/officeDocument/2006/relationships/slide" Target="slides/slide18.xml"/><Relationship Id="rId65" Type="http://schemas.openxmlformats.org/officeDocument/2006/relationships/slide" Target="slides/slide23.xml"/><Relationship Id="rId73"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34" Type="http://schemas.openxmlformats.org/officeDocument/2006/relationships/customXml" Target="../customXml/item34.xml"/><Relationship Id="rId50" Type="http://schemas.openxmlformats.org/officeDocument/2006/relationships/slide" Target="slides/slide8.xml"/><Relationship Id="rId55" Type="http://schemas.openxmlformats.org/officeDocument/2006/relationships/slide" Target="slides/slide13.xml"/><Relationship Id="rId76" Type="http://schemas.microsoft.com/office/2016/11/relationships/changesInfo" Target="changesInfos/changesInfo1.xml"/><Relationship Id="rId7" Type="http://schemas.openxmlformats.org/officeDocument/2006/relationships/customXml" Target="../customXml/item7.xml"/><Relationship Id="rId71"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customXml" Target="../customXml/item2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s Perchuk" userId="5d870c6a-26e6-414f-bc4a-7e92eab2efa3" providerId="ADAL" clId="{3B91666A-CE2B-40AD-9E2D-E939826FC974}"/>
    <pc:docChg chg="">
      <pc:chgData name="Vas Perchuk" userId="5d870c6a-26e6-414f-bc4a-7e92eab2efa3" providerId="ADAL" clId="{3B91666A-CE2B-40AD-9E2D-E939826FC974}" dt="2023-02-16T15:54:46.014" v="0" actId="2056"/>
      <pc:docMkLst>
        <pc:docMk/>
      </pc:docMkLst>
      <pc:sldChg chg="delCm">
        <pc:chgData name="Vas Perchuk" userId="5d870c6a-26e6-414f-bc4a-7e92eab2efa3" providerId="ADAL" clId="{3B91666A-CE2B-40AD-9E2D-E939826FC974}" dt="2023-02-16T15:54:46.014" v="0" actId="2056"/>
        <pc:sldMkLst>
          <pc:docMk/>
          <pc:sldMk cId="3276244211" sldId="2076138436"/>
        </pc:sldMkLst>
        <pc:extLst>
          <p:ext xmlns:p="http://schemas.openxmlformats.org/presentationml/2006/main" uri="{D6D511B9-2390-475A-947B-AFAB55BFBCF1}">
            <pc226:cmChg xmlns:pc226="http://schemas.microsoft.com/office/powerpoint/2022/06/main/command" chg="del">
              <pc226:chgData name="Vas Perchuk" userId="5d870c6a-26e6-414f-bc4a-7e92eab2efa3" providerId="ADAL" clId="{3B91666A-CE2B-40AD-9E2D-E939826FC974}" dt="2023-02-16T15:54:46.014" v="0" actId="2056"/>
              <pc2:cmMkLst xmlns:pc2="http://schemas.microsoft.com/office/powerpoint/2019/9/main/command">
                <pc:docMk/>
                <pc:sldMk cId="3276244211" sldId="2076138436"/>
                <pc2:cmMk id="{07ADD175-4435-460D-9EC1-151AAD6B8E03}"/>
              </pc2:cmMkLst>
            </pc226:cmChg>
          </p:ext>
        </pc:ext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4A134-D1E1-48C7-8D52-300A0775AF83}" type="datetimeFigureOut">
              <a:rPr lang="en-US"/>
              <a:t>2/16/2023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9229F-6F41-4CC3-A51C-EB832A3392C5}" type="slidenum">
              <a:rPr lang="en-US"/>
              <a:t>‹#›</a:t>
            </a:fld>
            <a:endParaRPr lang="en-US"/>
          </a:p>
        </p:txBody>
      </p:sp>
    </p:spTree>
    <p:extLst>
      <p:ext uri="{BB962C8B-B14F-4D97-AF65-F5344CB8AC3E}">
        <p14:creationId xmlns:p14="http://schemas.microsoft.com/office/powerpoint/2010/main" val="4223892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connectors/connector-reference/connector-reference-microsoft-connectors"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docs.microsoft.com/en-us/connectors/connector-reference/connector-reference-standard-connectors"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connectors/connector-referenc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1</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2/16/2023</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r>
              <a:rPr lang="en-US" dirty="0"/>
              <a:t>Workshop Version: 1.4</a:t>
            </a:r>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738753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sz="900" dirty="0">
                <a:latin typeface="Segoe UI Light"/>
                <a:cs typeface="Segoe UI Light"/>
              </a:rPr>
              <a:t>https://docs.microsoft.com/en-us/connectors/connectors</a:t>
            </a: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3:53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30389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900" b="0" i="0" dirty="0">
                <a:solidFill>
                  <a:schemeClr val="bg1"/>
                </a:solidFill>
                <a:effectLst/>
                <a:latin typeface="Segoe UI" panose="020B0502040204020203" pitchFamily="34" charset="0"/>
              </a:rPr>
              <a:t>You can find examples of all these Actions explanation in this module Appendix </a:t>
            </a:r>
            <a:endParaRPr lang="en-GB" sz="900" dirty="0">
              <a:solidFill>
                <a:schemeClr val="bg1"/>
              </a:solidFill>
              <a:latin typeface="Segoe UI" panose="020B0502040204020203" pitchFamily="34" charset="0"/>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Documentation : </a:t>
            </a:r>
            <a:endParaRPr lang="en-US" dirty="0"/>
          </a:p>
          <a:p>
            <a:r>
              <a:rPr lang="en-US" dirty="0"/>
              <a:t>https://flow.microsoft.com/en-us/blog/build-advanced-flows/</a:t>
            </a:r>
          </a:p>
          <a:p>
            <a:r>
              <a:rPr lang="en-GB" dirty="0"/>
              <a:t>Flow / search-by-service https://flow.microsoft.com/en-us/blog/build-advanced-flows/ and https://flow.microsoft.com/en-us/blog/search-by-service/</a:t>
            </a:r>
            <a:endParaRPr lang="en-US" dirty="0"/>
          </a:p>
          <a:p>
            <a:endParaRPr lang="en-US" dirty="0"/>
          </a:p>
          <a:p>
            <a:r>
              <a:rPr lang="en-GB" dirty="0"/>
              <a:t>Build Advanced Flow https://flow.microsoft.com/en-us/blog/build-advanced-flows/</a:t>
            </a:r>
            <a:endParaRPr lang="en-US" dirty="0"/>
          </a:p>
          <a:p>
            <a:endParaRPr lang="en-GB" dirty="0"/>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3:53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252580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3:53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982369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dirty="0"/>
              <a:t>Adaptive cards https://docs.microsoft.com/en-us/power-automate/overview-adaptive-cards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b="0" i="0" dirty="0">
              <a:solidFill>
                <a:srgbClr val="444444"/>
              </a:solidFill>
              <a:effectLst/>
              <a:latin typeface="Roboto"/>
            </a:endParaRPr>
          </a:p>
          <a:p>
            <a:r>
              <a:rPr lang="en-GB" sz="900" b="0" i="0" dirty="0">
                <a:solidFill>
                  <a:schemeClr val="bg1"/>
                </a:solidFill>
                <a:effectLst/>
                <a:latin typeface="Segoe UI" panose="020B0502040204020203" pitchFamily="34" charset="0"/>
              </a:rPr>
              <a:t>1- Adaptive Cards are a platform-agnostic method of sharing and displaying blocks of information </a:t>
            </a:r>
            <a:r>
              <a:rPr lang="en-GB" sz="900" b="1" i="0" dirty="0">
                <a:solidFill>
                  <a:schemeClr val="bg1"/>
                </a:solidFill>
                <a:effectLst/>
                <a:latin typeface="Segoe UI" panose="020B0502040204020203" pitchFamily="34" charset="0"/>
              </a:rPr>
              <a:t>without the complexity of customizing CSS or HTML to render them</a:t>
            </a:r>
          </a:p>
          <a:p>
            <a:endParaRPr lang="en-GB" sz="900" dirty="0">
              <a:solidFill>
                <a:schemeClr val="bg1"/>
              </a:solidFill>
              <a:latin typeface="Segoe UI" panose="020B0502040204020203" pitchFamily="34" charset="0"/>
            </a:endParaRPr>
          </a:p>
          <a:p>
            <a:r>
              <a:rPr lang="en-GB" sz="900" b="0" i="0" dirty="0">
                <a:solidFill>
                  <a:schemeClr val="bg1"/>
                </a:solidFill>
                <a:effectLst/>
                <a:latin typeface="Segoe UI" panose="020B0502040204020203" pitchFamily="34" charset="0"/>
              </a:rPr>
              <a:t>2- You author Adaptive Cards </a:t>
            </a:r>
            <a:r>
              <a:rPr lang="en-GB" sz="900" b="1" i="0" dirty="0">
                <a:solidFill>
                  <a:schemeClr val="bg1"/>
                </a:solidFill>
                <a:effectLst/>
                <a:latin typeface="Segoe UI" panose="020B0502040204020203" pitchFamily="34" charset="0"/>
              </a:rPr>
              <a:t>in JSON format</a:t>
            </a:r>
            <a:r>
              <a:rPr lang="en-GB" sz="900" b="0" i="0" dirty="0">
                <a:solidFill>
                  <a:schemeClr val="bg1"/>
                </a:solidFill>
                <a:effectLst/>
                <a:latin typeface="Segoe UI" panose="020B0502040204020203" pitchFamily="34" charset="0"/>
              </a:rPr>
              <a:t>, with integrations that cloud apps and services can openly exchange.</a:t>
            </a:r>
          </a:p>
          <a:p>
            <a:endParaRPr lang="en-GB" sz="900" dirty="0">
              <a:solidFill>
                <a:schemeClr val="bg1"/>
              </a:solidFill>
              <a:latin typeface="Segoe UI" panose="020B0502040204020203" pitchFamily="34" charset="0"/>
            </a:endParaRPr>
          </a:p>
          <a:p>
            <a:r>
              <a:rPr lang="en-GB" sz="900" b="0" i="0" dirty="0">
                <a:solidFill>
                  <a:srgbClr val="171717"/>
                </a:solidFill>
                <a:effectLst/>
                <a:latin typeface="Segoe UI" panose="020B0502040204020203" pitchFamily="34" charset="0"/>
              </a:rPr>
              <a:t>3- When delivered to a specific host, such as Microsoft Teams, the JSON is transformed into native User Interface ( UI)  that automatically adapts to its host. Therefore, process designers can now offer consistent UI patterns whenever they need to display information as part of a business process/automation.</a:t>
            </a:r>
            <a:endParaRPr lang="en-GB" sz="900" b="0" i="0" dirty="0">
              <a:solidFill>
                <a:schemeClr val="bg1"/>
              </a:solidFill>
              <a:effectLst/>
              <a:latin typeface="Segoe UI" panose="020B0502040204020203" pitchFamily="34" charset="0"/>
            </a:endParaRPr>
          </a:p>
          <a:p>
            <a:endParaRPr lang="en-GB" sz="900" b="0" i="0" dirty="0">
              <a:solidFill>
                <a:srgbClr val="171717"/>
              </a:solidFill>
              <a:effectLst/>
              <a:latin typeface="Segoe UI" panose="020B0502040204020203" pitchFamily="34" charset="0"/>
            </a:endParaRPr>
          </a:p>
          <a:p>
            <a:r>
              <a:rPr lang="en-GB" sz="900" b="0" i="0" dirty="0">
                <a:solidFill>
                  <a:srgbClr val="171717"/>
                </a:solidFill>
                <a:effectLst/>
                <a:latin typeface="Segoe UI" panose="020B0502040204020203" pitchFamily="34" charset="0"/>
              </a:rPr>
              <a:t>4- </a:t>
            </a:r>
            <a:r>
              <a:rPr lang="en-GB" sz="900" b="1" i="0" dirty="0">
                <a:solidFill>
                  <a:srgbClr val="171717"/>
                </a:solidFill>
                <a:effectLst/>
                <a:latin typeface="Segoe UI" panose="020B0502040204020203" pitchFamily="34" charset="0"/>
              </a:rPr>
              <a:t>Since Adaptive Cards adapt to their host, </a:t>
            </a:r>
            <a:r>
              <a:rPr lang="en-GB" sz="900" b="0" i="0" dirty="0">
                <a:solidFill>
                  <a:srgbClr val="171717"/>
                </a:solidFill>
                <a:effectLst/>
                <a:latin typeface="Segoe UI" panose="020B0502040204020203" pitchFamily="34" charset="0"/>
              </a:rPr>
              <a:t>they are perfect vehicles for sharing information between Microsoft Teams and other services.</a:t>
            </a:r>
            <a:endParaRPr lang="en-GB" sz="900" dirty="0">
              <a:solidFill>
                <a:schemeClr val="bg1"/>
              </a:solidFill>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b="0" i="0" dirty="0">
              <a:solidFill>
                <a:srgbClr val="444444"/>
              </a:solidFill>
              <a:effectLst/>
              <a:latin typeface="Roboto"/>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b="0" i="0" dirty="0">
              <a:solidFill>
                <a:srgbClr val="444444"/>
              </a:solidFill>
              <a:effectLst/>
              <a:latin typeface="Roboto"/>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b="0" i="0" dirty="0">
                <a:solidFill>
                  <a:srgbClr val="444444"/>
                </a:solidFill>
                <a:effectLst/>
                <a:latin typeface="Roboto"/>
              </a:rPr>
              <a:t> </a:t>
            </a:r>
            <a:r>
              <a:rPr lang="en-GB" b="1" i="0" dirty="0">
                <a:solidFill>
                  <a:srgbClr val="444444"/>
                </a:solidFill>
                <a:effectLst/>
                <a:latin typeface="Roboto"/>
              </a:rPr>
              <a:t>CSS </a:t>
            </a:r>
            <a:r>
              <a:rPr lang="en-GB" b="0" i="0" dirty="0">
                <a:solidFill>
                  <a:srgbClr val="444444"/>
                </a:solidFill>
                <a:effectLst/>
                <a:latin typeface="Roboto"/>
              </a:rPr>
              <a:t>is a style sheet language that gives appearance changes to a markup language. For example, HTML is used to create the basic layout of a web page such as this paragraph of text. </a:t>
            </a:r>
          </a:p>
          <a:p>
            <a:r>
              <a:rPr lang="en-GB" b="0" i="0" dirty="0">
                <a:solidFill>
                  <a:srgbClr val="444444"/>
                </a:solidFill>
                <a:effectLst/>
                <a:latin typeface="Roboto"/>
              </a:rPr>
              <a:t>CSS describes how </a:t>
            </a:r>
            <a:r>
              <a:rPr lang="en-GB" b="1" i="0" dirty="0">
                <a:solidFill>
                  <a:srgbClr val="444444"/>
                </a:solidFill>
                <a:effectLst/>
                <a:latin typeface="Roboto"/>
              </a:rPr>
              <a:t>HTML </a:t>
            </a:r>
            <a:r>
              <a:rPr lang="en-GB" b="0" i="0" dirty="0">
                <a:solidFill>
                  <a:srgbClr val="444444"/>
                </a:solidFill>
                <a:effectLst/>
                <a:latin typeface="Roboto"/>
              </a:rPr>
              <a:t>elements are to be displayed on screen, paper, or in other media.</a:t>
            </a:r>
          </a:p>
          <a:p>
            <a:endParaRPr lang="en-GB" b="0" i="0" dirty="0">
              <a:solidFill>
                <a:srgbClr val="444444"/>
              </a:solidFill>
              <a:effectLst/>
              <a:latin typeface="Roboto"/>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3:53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571638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dirty="0"/>
              <a:t>Adaptive cards: https://docs.microsoft.com/en-us/power-automate/overview-adaptive-cards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b="0" i="0" dirty="0">
              <a:solidFill>
                <a:srgbClr val="444444"/>
              </a:solidFill>
              <a:effectLst/>
              <a:latin typeface="Roboto"/>
            </a:endParaRPr>
          </a:p>
          <a:p>
            <a:pPr algn="l"/>
            <a:r>
              <a:rPr lang="en-GB" sz="900" i="0" dirty="0">
                <a:solidFill>
                  <a:schemeClr val="bg1"/>
                </a:solidFill>
                <a:effectLst/>
                <a:latin typeface="Segoe UI" panose="020B0502040204020203" pitchFamily="34" charset="0"/>
              </a:rPr>
              <a:t>Directing content to Teams members or AAD users</a:t>
            </a:r>
          </a:p>
          <a:p>
            <a:pPr marL="342900" indent="-342900">
              <a:buFont typeface="Arial" panose="020B0604020202020204" pitchFamily="34" charset="0"/>
              <a:buChar char="•"/>
            </a:pPr>
            <a:r>
              <a:rPr lang="en-GB" sz="900" i="0" dirty="0">
                <a:solidFill>
                  <a:schemeClr val="bg1"/>
                </a:solidFill>
                <a:effectLst/>
                <a:latin typeface="Segoe UI" panose="020B0502040204020203" pitchFamily="34" charset="0"/>
              </a:rPr>
              <a:t>Post your own adaptive card as the Flow bot to a user</a:t>
            </a:r>
          </a:p>
          <a:p>
            <a:pPr marL="342900" indent="-342900">
              <a:buFont typeface="Arial" panose="020B0604020202020204" pitchFamily="34" charset="0"/>
              <a:buChar char="•"/>
            </a:pPr>
            <a:r>
              <a:rPr lang="en-GB" sz="900" i="0" dirty="0">
                <a:solidFill>
                  <a:schemeClr val="bg1"/>
                </a:solidFill>
                <a:effectLst/>
                <a:latin typeface="Segoe UI" panose="020B0502040204020203" pitchFamily="34" charset="0"/>
              </a:rPr>
              <a:t>Post an adaptive card as the Flow bot to a Teams user, and wait for a response</a:t>
            </a:r>
            <a:endParaRPr lang="en-GB" sz="900" dirty="0">
              <a:solidFill>
                <a:schemeClr val="bg1"/>
              </a:solidFill>
              <a:latin typeface="Segoe UI" panose="020B0502040204020203" pitchFamily="34" charset="0"/>
            </a:endParaRPr>
          </a:p>
          <a:p>
            <a:endParaRPr lang="en-GB" sz="900" dirty="0">
              <a:solidFill>
                <a:schemeClr val="bg1"/>
              </a:solidFill>
              <a:latin typeface="Segoe UI" panose="020B0502040204020203" pitchFamily="34" charset="0"/>
            </a:endParaRPr>
          </a:p>
          <a:p>
            <a:pPr algn="l"/>
            <a:r>
              <a:rPr lang="en-GB" sz="900" i="0" dirty="0">
                <a:solidFill>
                  <a:schemeClr val="bg1"/>
                </a:solidFill>
                <a:effectLst/>
                <a:latin typeface="Segoe UI" panose="020B0502040204020203" pitchFamily="34" charset="0"/>
              </a:rPr>
              <a:t>Directing content to Teams channels</a:t>
            </a:r>
          </a:p>
          <a:p>
            <a:pPr marL="342900" indent="-342900">
              <a:buFont typeface="Arial" panose="020B0604020202020204" pitchFamily="34" charset="0"/>
              <a:buChar char="•"/>
            </a:pPr>
            <a:r>
              <a:rPr lang="en-GB" sz="900" i="0" dirty="0">
                <a:solidFill>
                  <a:schemeClr val="bg1"/>
                </a:solidFill>
                <a:effectLst/>
                <a:latin typeface="Segoe UI" panose="020B0502040204020203" pitchFamily="34" charset="0"/>
              </a:rPr>
              <a:t>Post your own adaptive card as the Flow bot to a channel</a:t>
            </a:r>
          </a:p>
          <a:p>
            <a:pPr marL="342900" indent="-342900">
              <a:buFont typeface="Arial" panose="020B0604020202020204" pitchFamily="34" charset="0"/>
              <a:buChar char="•"/>
            </a:pPr>
            <a:r>
              <a:rPr lang="en-GB" sz="900" i="0" dirty="0">
                <a:solidFill>
                  <a:schemeClr val="bg1"/>
                </a:solidFill>
                <a:effectLst/>
                <a:latin typeface="Segoe UI" panose="020B0502040204020203" pitchFamily="34" charset="0"/>
              </a:rPr>
              <a:t>Post an adaptive card as the Flow bot to a Teams channel, and wait for a response</a:t>
            </a:r>
            <a:br>
              <a:rPr lang="en-GB" sz="900" b="0" i="0" dirty="0">
                <a:solidFill>
                  <a:schemeClr val="bg1"/>
                </a:solidFill>
                <a:effectLst/>
                <a:latin typeface="Segoe UI" panose="020B0502040204020203" pitchFamily="34" charset="0"/>
              </a:rPr>
            </a:br>
            <a:endParaRPr lang="en-GB" sz="900" dirty="0">
              <a:solidFill>
                <a:schemeClr val="bg1"/>
              </a:solidFill>
            </a:endParaRPr>
          </a:p>
          <a:p>
            <a:endParaRPr lang="en-GB" b="0" i="0" dirty="0">
              <a:solidFill>
                <a:srgbClr val="444444"/>
              </a:solidFill>
              <a:effectLst/>
              <a:latin typeface="Roboto"/>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3:53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571638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2/16/2023 3:53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Refer to lab 2-0 instructions </a:t>
            </a:r>
            <a:endParaRPr lang="en-US" sz="1400" dirty="0">
              <a:cs typeface="Segoe UI Light"/>
            </a:endParaRPr>
          </a:p>
          <a:p>
            <a:endParaRPr lang="en-US" dirty="0"/>
          </a:p>
          <a:p>
            <a:r>
              <a:rPr lang="en-US" dirty="0"/>
              <a:t>##########</a:t>
            </a:r>
          </a:p>
        </p:txBody>
      </p:sp>
      <p:sp>
        <p:nvSpPr>
          <p:cNvPr id="4" name="Slide Number Placeholder 3"/>
          <p:cNvSpPr>
            <a:spLocks noGrp="1"/>
          </p:cNvSpPr>
          <p:nvPr>
            <p:ph type="sldNum" sz="quarter" idx="10"/>
          </p:nvPr>
        </p:nvSpPr>
        <p:spPr/>
        <p:txBody>
          <a:bodyPr/>
          <a:lstStyle/>
          <a:p>
            <a:fld id="{B4008EB6-D09E-4580-8CD6-DDB14511944F}" type="slidenum">
              <a:rPr lang="en-US" smtClean="0"/>
              <a:pPr/>
              <a:t>18</a:t>
            </a:fld>
            <a:endParaRPr lang="en-US"/>
          </a:p>
        </p:txBody>
      </p:sp>
      <p:sp>
        <p:nvSpPr>
          <p:cNvPr id="5" name="Footer Placeholder 4"/>
          <p:cNvSpPr>
            <a:spLocks noGrp="1"/>
          </p:cNvSpPr>
          <p:nvPr>
            <p:ph type="ftr" sz="quarter" idx="11"/>
          </p:nvPr>
        </p:nvSpPr>
        <p:spPr/>
        <p:txBody>
          <a:bodyPr/>
          <a:lstStyle/>
          <a:p>
            <a:endParaRPr lang="en-US"/>
          </a:p>
        </p:txBody>
      </p:sp>
      <p:sp>
        <p:nvSpPr>
          <p:cNvPr id="13" name="Slide Image Placeholder 12">
            <a:extLst>
              <a:ext uri="{FF2B5EF4-FFF2-40B4-BE49-F238E27FC236}">
                <a16:creationId xmlns:a16="http://schemas.microsoft.com/office/drawing/2014/main" id="{4F029D2E-C6F0-43A8-B828-60279B978610}"/>
              </a:ext>
            </a:extLst>
          </p:cNvPr>
          <p:cNvSpPr>
            <a:spLocks noGrp="1" noRot="1" noChangeAspect="1"/>
          </p:cNvSpPr>
          <p:nvPr>
            <p:ph type="sldImg"/>
          </p:nvPr>
        </p:nvSpPr>
        <p:spPr>
          <a:xfrm>
            <a:off x="696913" y="857250"/>
            <a:ext cx="5486400" cy="3086100"/>
          </a:xfrm>
        </p:spPr>
      </p:sp>
    </p:spTree>
    <p:extLst>
      <p:ext uri="{BB962C8B-B14F-4D97-AF65-F5344CB8AC3E}">
        <p14:creationId xmlns:p14="http://schemas.microsoft.com/office/powerpoint/2010/main" val="2553924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19</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2/16/2023</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943151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pPr marL="171450" indent="-171450">
              <a:buFont typeface="Arial" panose="020B0604020202020204" pitchFamily="34" charset="0"/>
              <a:buChar char="•"/>
            </a:pPr>
            <a:r>
              <a:rPr lang="en-US" dirty="0"/>
              <a:t>You can specify that a flow performs one or more tasks only if the </a:t>
            </a:r>
            <a:r>
              <a:rPr lang="en-US" b="1" dirty="0"/>
              <a:t>condition</a:t>
            </a:r>
            <a:r>
              <a:rPr lang="en-US" dirty="0"/>
              <a:t> is met.</a:t>
            </a:r>
          </a:p>
          <a:p>
            <a:pPr marL="171450" indent="-171450">
              <a:buFont typeface="Arial" panose="020B0604020202020204" pitchFamily="34" charset="0"/>
              <a:buChar char="•"/>
            </a:pPr>
            <a:endParaRPr lang="en-US" dirty="0"/>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3:53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991394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Switch blocks allow you to have multiple conditions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Documentation : </a:t>
            </a:r>
            <a:endParaRPr lang="en-US" dirty="0"/>
          </a:p>
          <a:p>
            <a:r>
              <a:rPr lang="en-US" dirty="0"/>
              <a:t>https://flow.microsoft.com/en-us/blog/build-advanced-flows/</a:t>
            </a: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3:53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906372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2</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2/16/2023</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674643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you use the apply to each control, you will have to choose an output from the previous step, for which the future actions will apply to.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Documentation : </a:t>
            </a:r>
            <a:endParaRPr lang="en-US" dirty="0"/>
          </a:p>
          <a:p>
            <a:r>
              <a:rPr lang="en-US" dirty="0"/>
              <a:t>https://docs.microsoft.com/en-us/flow/apply-to-each</a:t>
            </a:r>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3:53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372273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Do until makes the flow repeat a step until a certain condition is met. This is often used in approval scenarios.</a:t>
            </a: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3:53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090511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pPr marL="171450" indent="-171450">
              <a:buFont typeface="Arial" panose="020B0604020202020204" pitchFamily="34" charset="0"/>
              <a:buChar char="•"/>
            </a:pPr>
            <a:r>
              <a:rPr lang="en-US" dirty="0"/>
              <a:t>Scopes allow you to visually collapse the actions inside of them. Think of scopes as an organizational control. </a:t>
            </a:r>
          </a:p>
          <a:p>
            <a:pPr marL="171450" indent="-171450">
              <a:buFont typeface="Arial" panose="020B0604020202020204" pitchFamily="34" charset="0"/>
              <a:buChar char="•"/>
            </a:pPr>
            <a:r>
              <a:rPr lang="en-US" dirty="0"/>
              <a:t>Remember you can change the name of the scope.</a:t>
            </a: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3:53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7914679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26</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2/16/2023</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893605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b="0" dirty="0"/>
              <a:t>Users can </a:t>
            </a:r>
            <a:r>
              <a:rPr lang="en-GB" b="0" i="0" dirty="0">
                <a:solidFill>
                  <a:srgbClr val="171717"/>
                </a:solidFill>
                <a:effectLst/>
                <a:latin typeface="Segoe UI" panose="020B0502040204020203" pitchFamily="34" charset="0"/>
              </a:rPr>
              <a:t>create automated workflows between your apps and services to synchronize files, get notifications, collect data, and more using </a:t>
            </a:r>
            <a:r>
              <a:rPr lang="en-GB" b="1" i="0" dirty="0">
                <a:solidFill>
                  <a:srgbClr val="171717"/>
                </a:solidFill>
                <a:effectLst/>
                <a:latin typeface="Segoe UI" panose="020B0502040204020203" pitchFamily="34" charset="0"/>
              </a:rPr>
              <a:t>Power Automate</a:t>
            </a:r>
            <a:r>
              <a:rPr lang="en-GB" b="0" i="0" dirty="0">
                <a:solidFill>
                  <a:srgbClr val="171717"/>
                </a:solidFill>
                <a:effectLst/>
                <a:latin typeface="Segoe UI" panose="020B0502040204020203" pitchFamily="34" charset="0"/>
              </a:rPr>
              <a:t>.</a:t>
            </a:r>
          </a:p>
          <a:p>
            <a:endParaRPr lang="en-GB" b="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GB" b="0" i="0" dirty="0">
                <a:solidFill>
                  <a:srgbClr val="1A1A1A"/>
                </a:solidFill>
                <a:effectLst/>
                <a:latin typeface="Georgia" panose="02040502050405020303" pitchFamily="18" charset="0"/>
              </a:rPr>
              <a:t>Higher output and increased productivity have been two of the biggest reasons in justifying the use of automation.</a:t>
            </a:r>
          </a:p>
          <a:p>
            <a:endParaRPr lang="en-GB" b="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900" dirty="0">
                <a:solidFill>
                  <a:schemeClr val="bg1"/>
                </a:solidFill>
              </a:rPr>
              <a:t>Dataverse for Teams solution has improved integration and automation for Teams, channels, chats, and meetings to </a:t>
            </a:r>
            <a:r>
              <a:rPr lang="en-GB" sz="900" b="1" dirty="0">
                <a:solidFill>
                  <a:schemeClr val="bg1"/>
                </a:solidFill>
              </a:rPr>
              <a:t>improve personal and team productivity</a:t>
            </a:r>
          </a:p>
          <a:p>
            <a:endParaRPr lang="en-GB" b="1" dirty="0"/>
          </a:p>
          <a:p>
            <a:endParaRPr lang="en-GB" b="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3:53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215510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sz="900" dirty="0">
                <a:solidFill>
                  <a:schemeClr val="bg1"/>
                </a:solidFill>
              </a:rPr>
              <a:t>Use the </a:t>
            </a:r>
            <a:r>
              <a:rPr lang="en-GB" sz="900" b="1" dirty="0">
                <a:solidFill>
                  <a:schemeClr val="bg1"/>
                </a:solidFill>
              </a:rPr>
              <a:t>Power Apps app in Teams to create a cloud flow.</a:t>
            </a:r>
            <a:endParaRPr lang="en-GB" sz="900" dirty="0">
              <a:solidFill>
                <a:schemeClr val="bg1"/>
              </a:solidFill>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sz="900" dirty="0">
              <a:solidFill>
                <a:schemeClr val="bg1"/>
              </a:solidFill>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900" b="1" dirty="0">
                <a:solidFill>
                  <a:schemeClr val="bg1"/>
                </a:solidFill>
              </a:rPr>
              <a:t>Prerequisites to flows using Power Apps in Teams: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sz="900" dirty="0">
              <a:solidFill>
                <a:schemeClr val="bg1"/>
              </a:solidFill>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900" dirty="0">
                <a:solidFill>
                  <a:schemeClr val="bg1"/>
                </a:solidFill>
              </a:rPr>
              <a:t>1- The Power Apps app must be installed before you create flows in Teams</a:t>
            </a:r>
          </a:p>
          <a:p>
            <a:pPr marL="0" marR="0" lvl="0" indent="0" algn="l" defTabSz="914367" rtl="0" eaLnBrk="1" fontAlgn="auto" latinLnBrk="0" hangingPunct="1">
              <a:lnSpc>
                <a:spcPct val="90000"/>
              </a:lnSpc>
              <a:spcBef>
                <a:spcPts val="0"/>
              </a:spcBef>
              <a:spcAft>
                <a:spcPts val="333"/>
              </a:spcAft>
              <a:buClrTx/>
              <a:buSzTx/>
              <a:buFontTx/>
              <a:buNone/>
              <a:tabLst/>
              <a:defRPr/>
            </a:pPr>
            <a:r>
              <a:rPr lang="en-GB" sz="900" dirty="0">
                <a:solidFill>
                  <a:schemeClr val="bg1"/>
                </a:solidFill>
              </a:rPr>
              <a:t>2- Before you can use the Power Apps app in Teams to create cloud flow, a Dataverse for Teams environment must already exist for that team. </a:t>
            </a:r>
          </a:p>
          <a:p>
            <a:pPr marL="0" marR="0" lvl="0" indent="0" algn="l" defTabSz="914367" rtl="0" eaLnBrk="1" fontAlgn="auto" latinLnBrk="0" hangingPunct="1">
              <a:lnSpc>
                <a:spcPct val="90000"/>
              </a:lnSpc>
              <a:spcBef>
                <a:spcPts val="0"/>
              </a:spcBef>
              <a:spcAft>
                <a:spcPts val="333"/>
              </a:spcAft>
              <a:buClrTx/>
              <a:buSzTx/>
              <a:buFontTx/>
              <a:buNone/>
              <a:tabLst/>
              <a:defRPr/>
            </a:pPr>
            <a:r>
              <a:rPr lang="en-GB" sz="900" dirty="0">
                <a:solidFill>
                  <a:schemeClr val="bg1"/>
                </a:solidFill>
              </a:rPr>
              <a:t>3- A Dataverse for Teams environment is automatically provisioned when you create your first app in Teams</a:t>
            </a:r>
          </a:p>
          <a:p>
            <a:pPr marL="0" marR="0" lvl="0" indent="0" algn="l" defTabSz="914367" rtl="0" eaLnBrk="1" fontAlgn="auto" latinLnBrk="0" hangingPunct="1">
              <a:lnSpc>
                <a:spcPct val="90000"/>
              </a:lnSpc>
              <a:spcBef>
                <a:spcPts val="0"/>
              </a:spcBef>
              <a:spcAft>
                <a:spcPts val="333"/>
              </a:spcAft>
              <a:buClrTx/>
              <a:buSzTx/>
              <a:buFontTx/>
              <a:buNone/>
              <a:tabLst/>
              <a:defRPr/>
            </a:pPr>
            <a:r>
              <a:rPr lang="en-GB" sz="900" dirty="0">
                <a:solidFill>
                  <a:schemeClr val="bg1"/>
                </a:solidFill>
              </a:rPr>
              <a:t>4- </a:t>
            </a:r>
            <a:r>
              <a:rPr lang="en-GB" sz="2000" b="0" i="0" dirty="0">
                <a:effectLst/>
                <a:latin typeface="Segoe UI" panose="020B0502040204020203" pitchFamily="34" charset="0"/>
              </a:rPr>
              <a:t>You </a:t>
            </a:r>
            <a:r>
              <a:rPr lang="en-GB" sz="2000" b="1" i="0" dirty="0">
                <a:effectLst/>
                <a:latin typeface="Segoe UI" panose="020B0502040204020203" pitchFamily="34" charset="0"/>
              </a:rPr>
              <a:t>cannot spin new Dataverse for Teams by creating Flow</a:t>
            </a:r>
            <a:r>
              <a:rPr lang="en-GB" sz="2000" b="0" i="0" dirty="0">
                <a:effectLst/>
                <a:latin typeface="Segoe UI" panose="020B0502040204020203" pitchFamily="34" charset="0"/>
              </a:rPr>
              <a:t>. It will always be triggered by Power App and PVA</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sz="900" dirty="0">
              <a:solidFill>
                <a:schemeClr val="bg1"/>
              </a:solidFill>
            </a:endParaRPr>
          </a:p>
          <a:p>
            <a:r>
              <a:rPr lang="en-GB" dirty="0"/>
              <a:t>You can create instant, scheduled, and automated flows, with access to over 450 connectors. This includes a connector to work with Microsoft Dataverse for Teams tables within Teams as well.</a:t>
            </a:r>
          </a:p>
          <a:p>
            <a:endParaRPr lang="en-GB" sz="1800" dirty="0">
              <a:solidFill>
                <a:srgbClr val="000000"/>
              </a:solidFill>
              <a:effectLst/>
              <a:latin typeface="Calibri" panose="020F0502020204030204" pitchFamily="34" charset="0"/>
              <a:ea typeface="Times New Roman" panose="02020603050405020304" pitchFamily="18" charset="0"/>
            </a:endParaRP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3:53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960181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sz="900" b="0" i="0" dirty="0">
                <a:solidFill>
                  <a:schemeClr val="bg1"/>
                </a:solidFill>
                <a:effectLst/>
                <a:latin typeface="Segoe UI" panose="020B0502040204020203" pitchFamily="34" charset="0"/>
              </a:rPr>
              <a:t>Each connector offers a set of operations classified as 'Actions' and 'Triggers’.</a:t>
            </a:r>
            <a:endParaRPr lang="en-GB" sz="800" dirty="0">
              <a:solidFill>
                <a:schemeClr val="bg1"/>
              </a:solidFill>
            </a:endParaRP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3:53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660032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71717"/>
                </a:solidFill>
                <a:effectLst/>
                <a:latin typeface="Segoe UI" panose="020B0502040204020203" pitchFamily="34" charset="0"/>
              </a:rPr>
              <a:t>Our large ecosystem of software as a service (SaaS) connectors enable you to connect apps, data, and devices in the cloud.</a:t>
            </a:r>
          </a:p>
          <a:p>
            <a:pPr marL="0" marR="0" lvl="0" indent="0" algn="l" defTabSz="914367" rtl="0" eaLnBrk="1" fontAlgn="auto" latinLnBrk="0" hangingPunct="1">
              <a:lnSpc>
                <a:spcPct val="90000"/>
              </a:lnSpc>
              <a:spcBef>
                <a:spcPts val="0"/>
              </a:spcBef>
              <a:spcAft>
                <a:spcPts val="333"/>
              </a:spcAft>
              <a:buClrTx/>
              <a:buSzTx/>
              <a:buFontTx/>
              <a:buNone/>
              <a:tabLst/>
              <a:defRPr/>
            </a:pPr>
            <a:r>
              <a:rPr lang="en-GB" b="0" i="0" dirty="0">
                <a:solidFill>
                  <a:srgbClr val="171717"/>
                </a:solidFill>
                <a:effectLst/>
                <a:latin typeface="Segoe UI" panose="020B0502040204020203" pitchFamily="34" charset="0"/>
              </a:rPr>
              <a:t>Each connector offers a set of operations classified as 'Actions' and 'Triggers'. Once you connect to the underlying service, these operations can be easily leveraged within your apps and workflows.</a:t>
            </a:r>
          </a:p>
          <a:p>
            <a:endParaRPr lang="en-GB" dirty="0"/>
          </a:p>
          <a:p>
            <a:r>
              <a:rPr lang="en-GB" dirty="0"/>
              <a:t>For the full list of connectors, please refer to https://docs.microsoft.com/en-us/connectors/connector-reference/connector-reference-powerautomate-connectors. </a:t>
            </a:r>
            <a:endParaRPr lang="en-GB" sz="850" dirty="0">
              <a:cs typeface="Segoe UI Light"/>
            </a:endParaRPr>
          </a:p>
          <a:p>
            <a:endParaRPr lang="en-GB" dirty="0"/>
          </a:p>
          <a:p>
            <a:r>
              <a:rPr lang="en-GB" dirty="0">
                <a:hlinkClick r:id="rId3"/>
              </a:rPr>
              <a:t>List of all connectors published by Microsoft | Microsoft Docs</a:t>
            </a:r>
            <a:endParaRPr lang="en-GB" dirty="0"/>
          </a:p>
          <a:p>
            <a:endParaRPr lang="en-GB" dirty="0"/>
          </a:p>
          <a:p>
            <a:r>
              <a:rPr lang="en-GB" dirty="0">
                <a:hlinkClick r:id="rId4"/>
              </a:rPr>
              <a:t>List of all Standard tier connectors | Microsoft Docs</a:t>
            </a:r>
            <a:endParaRPr lang="en-GB" dirty="0"/>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3:53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143013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850" b="1" dirty="0">
                <a:latin typeface="Segoe UI Light"/>
                <a:cs typeface="Segoe UI Light"/>
              </a:rPr>
              <a:t>Standard</a:t>
            </a:r>
            <a:r>
              <a:rPr lang="en-GB" sz="850" dirty="0">
                <a:latin typeface="Segoe UI Light"/>
                <a:cs typeface="Segoe UI Light"/>
              </a:rPr>
              <a:t> connectors are </a:t>
            </a:r>
            <a:r>
              <a:rPr lang="en-GB" sz="850" b="1" dirty="0">
                <a:latin typeface="Segoe UI Light"/>
                <a:cs typeface="Segoe UI Light"/>
              </a:rPr>
              <a:t>connectors that are freely available for use with every level of licensing within PowerApps</a:t>
            </a:r>
            <a:r>
              <a:rPr lang="en-GB" sz="850" dirty="0">
                <a:latin typeface="Segoe UI Light"/>
                <a:cs typeface="Segoe UI Light"/>
              </a:rPr>
              <a:t> </a:t>
            </a:r>
            <a:r>
              <a:rPr lang="en-US" sz="850" dirty="0">
                <a:latin typeface="Segoe UI Light"/>
                <a:cs typeface="Segoe UI Light"/>
              </a:rPr>
              <a:t> </a:t>
            </a:r>
            <a:r>
              <a:rPr lang="en-GB" sz="850" dirty="0">
                <a:latin typeface="Segoe UI Light"/>
                <a:cs typeface="Segoe UI Light"/>
              </a:rPr>
              <a:t> </a:t>
            </a:r>
            <a:endParaRPr lang="en-GB" sz="850" dirty="0">
              <a:cs typeface="Segoe UI Light"/>
            </a:endParaRPr>
          </a:p>
          <a:p>
            <a:endParaRPr lang="en-GB" sz="850" dirty="0">
              <a:latin typeface="Segoe UI Light"/>
              <a:cs typeface="Segoe UI Light"/>
            </a:endParaRPr>
          </a:p>
          <a:p>
            <a:r>
              <a:rPr lang="en-GB" sz="850" b="1" dirty="0">
                <a:latin typeface="Segoe UI Light"/>
                <a:cs typeface="Segoe UI Light"/>
              </a:rPr>
              <a:t>Connector reference: </a:t>
            </a:r>
            <a:r>
              <a:rPr lang="en-GB" sz="1600" dirty="0">
                <a:hlinkClick r:id="rId3"/>
              </a:rPr>
              <a:t>Connector reference overview | Microsoft Docs</a:t>
            </a:r>
            <a:endParaRPr lang="en-GB" sz="1600" dirty="0"/>
          </a:p>
          <a:p>
            <a:r>
              <a:rPr lang="en-GB" sz="850" dirty="0">
                <a:solidFill>
                  <a:srgbClr val="000000"/>
                </a:solidFill>
                <a:latin typeface="Segoe UI Light"/>
                <a:cs typeface="Segoe UI Light"/>
              </a:rPr>
              <a:t> </a:t>
            </a:r>
            <a:r>
              <a:rPr lang="en-GB" sz="850" dirty="0">
                <a:latin typeface="Segoe UI Light"/>
                <a:cs typeface="Segoe UI Light"/>
              </a:rPr>
              <a:t> </a:t>
            </a:r>
            <a:endParaRPr lang="en-GB" sz="850" dirty="0">
              <a:cs typeface="Segoe UI Light"/>
            </a:endParaRPr>
          </a:p>
          <a:p>
            <a:r>
              <a:rPr lang="en-GB" sz="850" b="1" dirty="0">
                <a:latin typeface="Segoe UI Light"/>
                <a:cs typeface="Segoe UI Light"/>
              </a:rPr>
              <a:t>Tier: </a:t>
            </a:r>
            <a:r>
              <a:rPr lang="en-GB" sz="850" dirty="0">
                <a:latin typeface="Segoe UI Light"/>
                <a:cs typeface="Segoe UI Light"/>
              </a:rPr>
              <a:t>Standard and Premium .  </a:t>
            </a:r>
            <a:r>
              <a:rPr lang="en-US" sz="850" dirty="0">
                <a:latin typeface="Segoe UI Light"/>
                <a:cs typeface="Segoe UI Light"/>
              </a:rPr>
              <a:t> </a:t>
            </a:r>
            <a:r>
              <a:rPr lang="en-GB" sz="850" dirty="0">
                <a:latin typeface="Segoe UI Light"/>
                <a:cs typeface="Segoe UI Light"/>
              </a:rPr>
              <a:t> </a:t>
            </a:r>
          </a:p>
          <a:p>
            <a:r>
              <a:rPr lang="en-GB" sz="850" dirty="0">
                <a:latin typeface="Segoe UI Light"/>
                <a:cs typeface="Segoe UI Light"/>
              </a:rPr>
              <a:t>  </a:t>
            </a:r>
          </a:p>
          <a:p>
            <a:r>
              <a:rPr lang="en-US" sz="850" b="1" dirty="0">
                <a:latin typeface="Segoe UI Light"/>
                <a:cs typeface="Segoe UI Light"/>
              </a:rPr>
              <a:t>Dataverse </a:t>
            </a:r>
            <a:r>
              <a:rPr lang="en-US" sz="850" b="0" dirty="0">
                <a:latin typeface="Segoe UI Light"/>
                <a:cs typeface="Segoe UI Light"/>
              </a:rPr>
              <a:t>connector is a </a:t>
            </a:r>
            <a:r>
              <a:rPr lang="en-US" sz="850" b="1" dirty="0">
                <a:latin typeface="Segoe UI Light"/>
                <a:cs typeface="Segoe UI Light"/>
              </a:rPr>
              <a:t>Premium</a:t>
            </a:r>
            <a:r>
              <a:rPr lang="en-US" sz="850" b="0" dirty="0">
                <a:latin typeface="Segoe UI Light"/>
                <a:cs typeface="Segoe UI Light"/>
              </a:rPr>
              <a:t> connector</a:t>
            </a:r>
            <a:r>
              <a:rPr lang="en-GB" sz="850" b="0" dirty="0">
                <a:latin typeface="Segoe UI Light"/>
                <a:cs typeface="Segoe UI Light"/>
              </a:rPr>
              <a:t>, but within </a:t>
            </a:r>
            <a:r>
              <a:rPr lang="en-GB" sz="850" b="1" dirty="0">
                <a:latin typeface="Segoe UI Light"/>
                <a:cs typeface="Segoe UI Light"/>
              </a:rPr>
              <a:t>Dataverse for Teams</a:t>
            </a:r>
            <a:r>
              <a:rPr lang="en-GB" sz="850" b="0" dirty="0">
                <a:latin typeface="Segoe UI Light"/>
                <a:cs typeface="Segoe UI Light"/>
              </a:rPr>
              <a:t> environment the same connector becomes </a:t>
            </a:r>
            <a:r>
              <a:rPr lang="en-GB" sz="850" b="1" dirty="0">
                <a:latin typeface="Segoe UI Light"/>
                <a:cs typeface="Segoe UI Light"/>
              </a:rPr>
              <a:t>Standard</a:t>
            </a:r>
            <a:endParaRPr lang="en-GB" sz="900" b="1" dirty="0">
              <a:solidFill>
                <a:schemeClr val="bg1"/>
              </a:solidFill>
              <a:latin typeface="Segoe UI"/>
              <a:cs typeface="Calibri"/>
            </a:endParaRPr>
          </a:p>
          <a:p>
            <a:endParaRPr lang="en-US" sz="850"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3:53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937214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00000"/>
                </a:solidFill>
                <a:effectLst/>
                <a:latin typeface="Segoe UI" panose="020B0502040204020203" pitchFamily="34" charset="0"/>
              </a:rPr>
              <a:t>https://docs.microsoft.com/en-us/connectors/connectors</a:t>
            </a:r>
          </a:p>
          <a:p>
            <a:pPr algn="l"/>
            <a:r>
              <a:rPr lang="en-GB" b="0" i="0" dirty="0">
                <a:solidFill>
                  <a:srgbClr val="000000"/>
                </a:solidFill>
                <a:effectLst/>
                <a:latin typeface="Segoe UI" panose="020B0502040204020203" pitchFamily="34" charset="0"/>
              </a:rPr>
              <a:t>These need-to-know terminologies: </a:t>
            </a:r>
          </a:p>
          <a:p>
            <a:pPr algn="l">
              <a:buFont typeface="Arial" panose="020B0604020202020204" pitchFamily="34" charset="0"/>
              <a:buChar char="•"/>
            </a:pPr>
            <a:r>
              <a:rPr lang="en-GB" b="1" i="0" dirty="0">
                <a:solidFill>
                  <a:srgbClr val="000000"/>
                </a:solidFill>
                <a:effectLst/>
                <a:latin typeface="Segoe UI" panose="020B0502040204020203" pitchFamily="34" charset="0"/>
              </a:rPr>
              <a:t>Power Automate -</a:t>
            </a:r>
            <a:r>
              <a:rPr lang="en-GB" b="0" i="0" dirty="0">
                <a:solidFill>
                  <a:srgbClr val="000000"/>
                </a:solidFill>
                <a:effectLst/>
                <a:latin typeface="Segoe UI" panose="020B0502040204020203" pitchFamily="34" charset="0"/>
              </a:rPr>
              <a:t> Power Automate is a cloud-based service that makes it practical and simple for educators to build flows that automate time-consuming tasks and processes across applications and services. </a:t>
            </a:r>
          </a:p>
          <a:p>
            <a:pPr algn="l">
              <a:buFont typeface="Arial" panose="020B0604020202020204" pitchFamily="34" charset="0"/>
              <a:buChar char="•"/>
            </a:pPr>
            <a:r>
              <a:rPr lang="en-GB" b="1" i="0" dirty="0">
                <a:solidFill>
                  <a:srgbClr val="000000"/>
                </a:solidFill>
                <a:effectLst/>
                <a:latin typeface="Segoe UI" panose="020B0502040204020203" pitchFamily="34" charset="0"/>
              </a:rPr>
              <a:t>Templates -</a:t>
            </a:r>
            <a:r>
              <a:rPr lang="en-GB" b="0" i="0" dirty="0">
                <a:solidFill>
                  <a:srgbClr val="000000"/>
                </a:solidFill>
                <a:effectLst/>
                <a:latin typeface="Segoe UI" panose="020B0502040204020203" pitchFamily="34" charset="0"/>
              </a:rPr>
              <a:t> Templates are </a:t>
            </a:r>
            <a:r>
              <a:rPr lang="en-GB" b="0" i="1" dirty="0">
                <a:solidFill>
                  <a:srgbClr val="000000"/>
                </a:solidFill>
                <a:effectLst/>
                <a:latin typeface="Segoe UI" panose="020B0502040204020203" pitchFamily="34" charset="0"/>
              </a:rPr>
              <a:t>pre-built </a:t>
            </a:r>
            <a:r>
              <a:rPr lang="en-GB" b="0" i="0" dirty="0">
                <a:solidFill>
                  <a:srgbClr val="000000"/>
                </a:solidFill>
                <a:effectLst/>
                <a:latin typeface="Segoe UI" panose="020B0502040204020203" pitchFamily="34" charset="0"/>
              </a:rPr>
              <a:t>flows for popular and common scenarios. Using a template only requires educators to have access to the services in the template and to fill out any required settings. </a:t>
            </a:r>
          </a:p>
          <a:p>
            <a:pPr algn="l">
              <a:buFont typeface="Arial" panose="020B0604020202020204" pitchFamily="34" charset="0"/>
              <a:buChar char="•"/>
            </a:pPr>
            <a:r>
              <a:rPr lang="en-GB" b="1" i="0" dirty="0">
                <a:solidFill>
                  <a:srgbClr val="000000"/>
                </a:solidFill>
                <a:effectLst/>
                <a:latin typeface="Segoe UI" panose="020B0502040204020203" pitchFamily="34" charset="0"/>
              </a:rPr>
              <a:t>Connectors -</a:t>
            </a:r>
            <a:r>
              <a:rPr lang="en-GB" b="0" i="0" dirty="0">
                <a:solidFill>
                  <a:srgbClr val="000000"/>
                </a:solidFill>
                <a:effectLst/>
                <a:latin typeface="Segoe UI" panose="020B0502040204020203" pitchFamily="34" charset="0"/>
              </a:rPr>
              <a:t> Connectors provide ways to connect services or applications to build flows. Examples of popular connectors include Outlook, OneDrive for Business, and SharePoint.  </a:t>
            </a:r>
          </a:p>
          <a:p>
            <a:pPr algn="l">
              <a:buFont typeface="Arial" panose="020B0604020202020204" pitchFamily="34" charset="0"/>
              <a:buChar char="•"/>
            </a:pPr>
            <a:r>
              <a:rPr lang="en-GB" b="1" i="0" dirty="0">
                <a:solidFill>
                  <a:srgbClr val="000000"/>
                </a:solidFill>
                <a:effectLst/>
                <a:latin typeface="Segoe UI" panose="020B0502040204020203" pitchFamily="34" charset="0"/>
              </a:rPr>
              <a:t>Connections -</a:t>
            </a:r>
            <a:r>
              <a:rPr lang="en-GB" b="0" i="0" dirty="0">
                <a:solidFill>
                  <a:srgbClr val="000000"/>
                </a:solidFill>
                <a:effectLst/>
                <a:latin typeface="Segoe UI" panose="020B0502040204020203" pitchFamily="34" charset="0"/>
              </a:rPr>
              <a:t> Connections make it easy for users to connect to their services or applications using their active Microsoft credentials or login. Once logged into the services or applications, automations can happen between the different connectors to build flows. </a:t>
            </a:r>
          </a:p>
          <a:p>
            <a:pPr algn="l">
              <a:buFont typeface="Arial" panose="020B0604020202020204" pitchFamily="34" charset="0"/>
              <a:buChar char="•"/>
            </a:pPr>
            <a:r>
              <a:rPr lang="en-GB" b="1" i="0" dirty="0">
                <a:solidFill>
                  <a:srgbClr val="000000"/>
                </a:solidFill>
                <a:effectLst/>
                <a:latin typeface="Segoe UI" panose="020B0502040204020203" pitchFamily="34" charset="0"/>
              </a:rPr>
              <a:t>Triggers </a:t>
            </a:r>
            <a:r>
              <a:rPr lang="en-GB" b="0" i="0" dirty="0">
                <a:solidFill>
                  <a:srgbClr val="000000"/>
                </a:solidFill>
                <a:effectLst/>
                <a:latin typeface="Segoe UI" panose="020B0502040204020203" pitchFamily="34" charset="0"/>
              </a:rPr>
              <a:t>– A trigger is the first step in the flow, it decides how the flow starts. </a:t>
            </a:r>
          </a:p>
          <a:p>
            <a:pPr algn="l">
              <a:buFont typeface="Arial" panose="020B0604020202020204" pitchFamily="34" charset="0"/>
              <a:buChar char="•"/>
            </a:pPr>
            <a:r>
              <a:rPr lang="en-GB" b="1" i="0" dirty="0">
                <a:solidFill>
                  <a:srgbClr val="000000"/>
                </a:solidFill>
                <a:effectLst/>
                <a:latin typeface="Segoe UI" panose="020B0502040204020203" pitchFamily="34" charset="0"/>
              </a:rPr>
              <a:t>Actions</a:t>
            </a:r>
            <a:r>
              <a:rPr lang="en-GB" b="0" i="0" dirty="0">
                <a:solidFill>
                  <a:srgbClr val="000000"/>
                </a:solidFill>
                <a:effectLst/>
                <a:latin typeface="Segoe UI" panose="020B0502040204020203" pitchFamily="34" charset="0"/>
              </a:rPr>
              <a:t> – Actions are any item that takes place after the trigger. </a:t>
            </a: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3:53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039329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850" dirty="0">
                <a:latin typeface="Segoe UI Light"/>
                <a:cs typeface="Segoe UI Light"/>
              </a:rPr>
              <a:t>Discuss , automate task so you don’t have to repeat yourself such as save all your emails attachments to a folder automatically.</a:t>
            </a:r>
          </a:p>
          <a:p>
            <a:pPr algn="l"/>
            <a:endParaRPr lang="en-GB" sz="1600" b="0" i="0" dirty="0">
              <a:solidFill>
                <a:srgbClr val="171717"/>
              </a:solidFill>
              <a:effectLst/>
              <a:latin typeface="Segoe UI" panose="020B0502040204020203" pitchFamily="34" charset="0"/>
            </a:endParaRPr>
          </a:p>
          <a:p>
            <a:pPr algn="l"/>
            <a:r>
              <a:rPr lang="en-GB" sz="1600" b="0" i="0" dirty="0">
                <a:solidFill>
                  <a:srgbClr val="171717"/>
                </a:solidFill>
                <a:effectLst/>
                <a:latin typeface="Segoe UI" panose="020B0502040204020203" pitchFamily="34" charset="0"/>
              </a:rPr>
              <a:t>A </a:t>
            </a:r>
            <a:r>
              <a:rPr lang="en-GB" sz="1600" b="1" i="0" dirty="0">
                <a:solidFill>
                  <a:srgbClr val="171717"/>
                </a:solidFill>
                <a:effectLst/>
                <a:latin typeface="Segoe UI" panose="020B0502040204020203" pitchFamily="34" charset="0"/>
              </a:rPr>
              <a:t>trigger</a:t>
            </a:r>
            <a:r>
              <a:rPr lang="en-GB" sz="1600" b="0" i="0" dirty="0">
                <a:solidFill>
                  <a:srgbClr val="171717"/>
                </a:solidFill>
                <a:effectLst/>
                <a:latin typeface="Segoe UI" panose="020B0502040204020203" pitchFamily="34" charset="0"/>
              </a:rPr>
              <a:t> is the event that starts a cloud flow. For example, if you want to get notification in Microsoft Teams when someone sends you an email, in this case you receiving an email is the </a:t>
            </a:r>
            <a:r>
              <a:rPr lang="en-GB" sz="1600" b="1" i="0" dirty="0">
                <a:solidFill>
                  <a:srgbClr val="171717"/>
                </a:solidFill>
                <a:effectLst/>
                <a:latin typeface="Segoe UI" panose="020B0502040204020203" pitchFamily="34" charset="0"/>
              </a:rPr>
              <a:t>trigger</a:t>
            </a:r>
            <a:r>
              <a:rPr lang="en-GB" sz="1600" b="0" i="0" dirty="0">
                <a:solidFill>
                  <a:srgbClr val="171717"/>
                </a:solidFill>
                <a:effectLst/>
                <a:latin typeface="Segoe UI" panose="020B0502040204020203" pitchFamily="34" charset="0"/>
              </a:rPr>
              <a:t> that starts this flow.</a:t>
            </a:r>
          </a:p>
          <a:p>
            <a:pPr algn="l"/>
            <a:r>
              <a:rPr lang="en-GB" sz="1600" b="0" i="0" dirty="0">
                <a:solidFill>
                  <a:srgbClr val="171717"/>
                </a:solidFill>
                <a:effectLst/>
                <a:latin typeface="Segoe UI" panose="020B0502040204020203" pitchFamily="34" charset="0"/>
              </a:rPr>
              <a:t>Power Automate offers connectors (apps/services like SharePoint, Outlook, and others ) and most connectors offer prebuilt triggers that you can use to start your flows. </a:t>
            </a:r>
            <a:endParaRPr lang="en-GB" sz="850" dirty="0">
              <a:latin typeface="Segoe UI Light"/>
              <a:cs typeface="Segoe UI Light"/>
            </a:endParaRPr>
          </a:p>
          <a:p>
            <a:endParaRPr lang="en-GB" sz="850" dirty="0">
              <a:cs typeface="Segoe UI Light"/>
            </a:endParaRPr>
          </a:p>
          <a:p>
            <a:r>
              <a:rPr lang="en-GB" sz="850" dirty="0">
                <a:cs typeface="Segoe UI Light"/>
              </a:rPr>
              <a:t>You might want to discuss that webhooks triggers are not available with Dataverse for Teams </a:t>
            </a:r>
          </a:p>
          <a:p>
            <a:endParaRPr lang="en-GB" sz="850" dirty="0">
              <a:cs typeface="Segoe UI Ligh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850" dirty="0">
                <a:latin typeface="Segoe UI Light"/>
                <a:cs typeface="Segoe UI Light"/>
              </a:rPr>
              <a:t>https://docs.microsoft.com/en-us/connectors/connectors</a:t>
            </a:r>
          </a:p>
          <a:p>
            <a:endParaRPr lang="en-GB" sz="850" dirty="0">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3:53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1893782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303312"/>
            <a:ext cx="7298437" cy="3046988"/>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Event name </a:t>
            </a:r>
            <a:br>
              <a:rPr lang="en-US"/>
            </a:br>
            <a:r>
              <a:rPr lang="en-US"/>
              <a:t>or presentation title here</a:t>
            </a:r>
          </a:p>
        </p:txBody>
      </p:sp>
      <p:sp>
        <p:nvSpPr>
          <p:cNvPr id="5" name="Text Placeholder 4"/>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cxnSp>
        <p:nvCxnSpPr>
          <p:cNvPr id="4" name="Straight Connector 3">
            <a:extLst>
              <a:ext uri="{FF2B5EF4-FFF2-40B4-BE49-F238E27FC236}">
                <a16:creationId xmlns:a16="http://schemas.microsoft.com/office/drawing/2014/main" id="{CBA263C4-3326-E64B-9789-EDA19734D864}"/>
              </a:ext>
            </a:extLst>
          </p:cNvPr>
          <p:cNvCxnSpPr>
            <a:cxnSpLocks/>
          </p:cNvCxnSpPr>
          <p:nvPr userDrawn="1"/>
        </p:nvCxnSpPr>
        <p:spPr>
          <a:xfrm>
            <a:off x="584200" y="6267088"/>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0799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121920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121920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11045019"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Tree>
    <p:extLst>
      <p:ext uri="{BB962C8B-B14F-4D97-AF65-F5344CB8AC3E}">
        <p14:creationId xmlns:p14="http://schemas.microsoft.com/office/powerpoint/2010/main" val="2983828958"/>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555319" cy="1107996"/>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Media Placeholder 6">
            <a:extLst>
              <a:ext uri="{FF2B5EF4-FFF2-40B4-BE49-F238E27FC236}">
                <a16:creationId xmlns:a16="http://schemas.microsoft.com/office/drawing/2014/main" id="{40EC17C2-B72D-4F57-AB81-A8295D570494}"/>
              </a:ext>
            </a:extLst>
          </p:cNvPr>
          <p:cNvSpPr>
            <a:spLocks noGrp="1"/>
          </p:cNvSpPr>
          <p:nvPr>
            <p:ph type="media" sz="quarter" idx="10"/>
          </p:nvPr>
        </p:nvSpPr>
        <p:spPr>
          <a:xfrm>
            <a:off x="6019800" y="585789"/>
            <a:ext cx="5595938" cy="5683249"/>
          </a:xfrm>
          <a:solidFill>
            <a:schemeClr val="bg1">
              <a:lumMod val="95000"/>
            </a:schemeClr>
          </a:solidFill>
          <a:ln w="6350">
            <a:solidFill>
              <a:schemeClr val="bg1">
                <a:lumMod val="75000"/>
              </a:schemeClr>
            </a:solidFill>
          </a:ln>
        </p:spPr>
        <p:txBody>
          <a:bodyPr/>
          <a:lstStyle>
            <a:lvl1pPr marL="0" indent="0" algn="ctr">
              <a:buNone/>
              <a:defRPr sz="2400"/>
            </a:lvl1pPr>
          </a:lstStyle>
          <a:p>
            <a:endParaRPr lang="en-US"/>
          </a:p>
        </p:txBody>
      </p:sp>
    </p:spTree>
    <p:extLst>
      <p:ext uri="{BB962C8B-B14F-4D97-AF65-F5344CB8AC3E}">
        <p14:creationId xmlns:p14="http://schemas.microsoft.com/office/powerpoint/2010/main" val="1210149981"/>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 Subtitle_Imag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Text Placeholder 4">
            <a:extLst>
              <a:ext uri="{FF2B5EF4-FFF2-40B4-BE49-F238E27FC236}">
                <a16:creationId xmlns:a16="http://schemas.microsoft.com/office/drawing/2014/main" id="{91F01542-314B-B94E-9E8F-3A1DCF0A8DB6}"/>
              </a:ext>
            </a:extLst>
          </p:cNvPr>
          <p:cNvSpPr>
            <a:spLocks noGrp="1"/>
          </p:cNvSpPr>
          <p:nvPr>
            <p:ph type="body" sz="quarter" idx="12" hasCustomPrompt="1"/>
          </p:nvPr>
        </p:nvSpPr>
        <p:spPr>
          <a:xfrm>
            <a:off x="584201" y="2021455"/>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5" name="Footer Placeholder 4">
            <a:extLst>
              <a:ext uri="{FF2B5EF4-FFF2-40B4-BE49-F238E27FC236}">
                <a16:creationId xmlns:a16="http://schemas.microsoft.com/office/drawing/2014/main" id="{9981877A-366D-46E8-9609-C14F4158122B}"/>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452A6145-AE34-4B2D-8774-7F978143283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848455879"/>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Subtitle_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6F2A71D1-F09E-8842-AD05-950FE1498381}"/>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DB10EA9-1316-2045-BA8E-85DFEBC1CDE2}"/>
              </a:ext>
            </a:extLst>
          </p:cNvPr>
          <p:cNvCxnSpPr>
            <a:cxnSpLocks/>
          </p:cNvCxnSpPr>
          <p:nvPr/>
        </p:nvCxnSpPr>
        <p:spPr>
          <a:xfrm>
            <a:off x="6134100"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65D8CB-54F7-4447-8E24-547CD549E6B4}"/>
              </a:ext>
            </a:extLst>
          </p:cNvPr>
          <p:cNvCxnSpPr>
            <a:cxnSpLocks/>
          </p:cNvCxnSpPr>
          <p:nvPr/>
        </p:nvCxnSpPr>
        <p:spPr>
          <a:xfrm>
            <a:off x="6134100"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CD7834-4D7C-9D47-9858-3F2CCB9CB277}"/>
              </a:ext>
            </a:extLst>
          </p:cNvPr>
          <p:cNvCxnSpPr>
            <a:cxnSpLocks/>
          </p:cNvCxnSpPr>
          <p:nvPr/>
        </p:nvCxnSpPr>
        <p:spPr>
          <a:xfrm>
            <a:off x="6134100"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AAA53A-6964-724E-8791-53DB0D3A9CBE}"/>
              </a:ext>
            </a:extLst>
          </p:cNvPr>
          <p:cNvCxnSpPr>
            <a:cxnSpLocks/>
          </p:cNvCxnSpPr>
          <p:nvPr/>
        </p:nvCxnSpPr>
        <p:spPr>
          <a:xfrm>
            <a:off x="6134100"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C9BCD5-4167-604D-974D-68A3F8999BF9}"/>
              </a:ext>
            </a:extLst>
          </p:cNvPr>
          <p:cNvCxnSpPr>
            <a:cxnSpLocks/>
          </p:cNvCxnSpPr>
          <p:nvPr/>
        </p:nvCxnSpPr>
        <p:spPr>
          <a:xfrm>
            <a:off x="6134100"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25880F-4EDA-2B41-BA63-105ABFF6A823}"/>
              </a:ext>
            </a:extLst>
          </p:cNvPr>
          <p:cNvCxnSpPr>
            <a:cxnSpLocks/>
          </p:cNvCxnSpPr>
          <p:nvPr/>
        </p:nvCxnSpPr>
        <p:spPr>
          <a:xfrm>
            <a:off x="6134100"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1EB7D1-AE0B-C24F-8957-3260EC322FDA}"/>
              </a:ext>
            </a:extLst>
          </p:cNvPr>
          <p:cNvCxnSpPr>
            <a:cxnSpLocks/>
          </p:cNvCxnSpPr>
          <p:nvPr/>
        </p:nvCxnSpPr>
        <p:spPr>
          <a:xfrm>
            <a:off x="6134100"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E3D5A23B-648C-AC47-B8BD-EE892612B02C}"/>
              </a:ext>
            </a:extLst>
          </p:cNvPr>
          <p:cNvSpPr>
            <a:spLocks noGrp="1"/>
          </p:cNvSpPr>
          <p:nvPr>
            <p:ph type="body" sz="quarter" idx="13" hasCustomPrompt="1"/>
          </p:nvPr>
        </p:nvSpPr>
        <p:spPr>
          <a:xfrm>
            <a:off x="7378275" y="2314728"/>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8" name="Text Placeholder 4">
            <a:extLst>
              <a:ext uri="{FF2B5EF4-FFF2-40B4-BE49-F238E27FC236}">
                <a16:creationId xmlns:a16="http://schemas.microsoft.com/office/drawing/2014/main" id="{052991E3-3AF8-7242-AF14-580FCDDA4CF5}"/>
              </a:ext>
            </a:extLst>
          </p:cNvPr>
          <p:cNvSpPr>
            <a:spLocks noGrp="1"/>
          </p:cNvSpPr>
          <p:nvPr>
            <p:ph type="body" sz="quarter" idx="15" hasCustomPrompt="1"/>
          </p:nvPr>
        </p:nvSpPr>
        <p:spPr>
          <a:xfrm>
            <a:off x="7378275" y="8382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0" name="Text Placeholder 4">
            <a:extLst>
              <a:ext uri="{FF2B5EF4-FFF2-40B4-BE49-F238E27FC236}">
                <a16:creationId xmlns:a16="http://schemas.microsoft.com/office/drawing/2014/main" id="{C1C221DA-B39D-734F-9219-6D344EDE4326}"/>
              </a:ext>
            </a:extLst>
          </p:cNvPr>
          <p:cNvSpPr>
            <a:spLocks noGrp="1"/>
          </p:cNvSpPr>
          <p:nvPr>
            <p:ph type="body" sz="quarter" idx="17" hasCustomPrompt="1"/>
          </p:nvPr>
        </p:nvSpPr>
        <p:spPr>
          <a:xfrm>
            <a:off x="7378275" y="38100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2" name="Text Placeholder 4">
            <a:extLst>
              <a:ext uri="{FF2B5EF4-FFF2-40B4-BE49-F238E27FC236}">
                <a16:creationId xmlns:a16="http://schemas.microsoft.com/office/drawing/2014/main" id="{7AD49206-9AA1-9545-B8DE-768C479CE37B}"/>
              </a:ext>
            </a:extLst>
          </p:cNvPr>
          <p:cNvSpPr>
            <a:spLocks noGrp="1"/>
          </p:cNvSpPr>
          <p:nvPr>
            <p:ph type="body" sz="quarter" idx="19" hasCustomPrompt="1"/>
          </p:nvPr>
        </p:nvSpPr>
        <p:spPr>
          <a:xfrm>
            <a:off x="7378275" y="52578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54" name="Title 1">
            <a:extLst>
              <a:ext uri="{FF2B5EF4-FFF2-40B4-BE49-F238E27FC236}">
                <a16:creationId xmlns:a16="http://schemas.microsoft.com/office/drawing/2014/main" id="{C749ABB7-E94C-644E-AB3E-CA66A14994E4}"/>
              </a:ext>
            </a:extLst>
          </p:cNvPr>
          <p:cNvSpPr txBox="1">
            <a:spLocks/>
          </p:cNvSpPr>
          <p:nvPr userDrawn="1"/>
        </p:nvSpPr>
        <p:spPr>
          <a:xfrm>
            <a:off x="6144904" y="65594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01</a:t>
            </a:r>
          </a:p>
        </p:txBody>
      </p:sp>
      <p:sp>
        <p:nvSpPr>
          <p:cNvPr id="55" name="Title 1">
            <a:extLst>
              <a:ext uri="{FF2B5EF4-FFF2-40B4-BE49-F238E27FC236}">
                <a16:creationId xmlns:a16="http://schemas.microsoft.com/office/drawing/2014/main" id="{AED658B1-2D11-6B40-9AC8-F40A2E8C428E}"/>
              </a:ext>
            </a:extLst>
          </p:cNvPr>
          <p:cNvSpPr txBox="1">
            <a:spLocks/>
          </p:cNvSpPr>
          <p:nvPr userDrawn="1"/>
        </p:nvSpPr>
        <p:spPr>
          <a:xfrm>
            <a:off x="6144904" y="214265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02</a:t>
            </a:r>
          </a:p>
        </p:txBody>
      </p:sp>
      <p:sp>
        <p:nvSpPr>
          <p:cNvPr id="56" name="Title 1">
            <a:extLst>
              <a:ext uri="{FF2B5EF4-FFF2-40B4-BE49-F238E27FC236}">
                <a16:creationId xmlns:a16="http://schemas.microsoft.com/office/drawing/2014/main" id="{BF28F184-936F-734E-82FF-11CF771C79D1}"/>
              </a:ext>
            </a:extLst>
          </p:cNvPr>
          <p:cNvSpPr txBox="1">
            <a:spLocks/>
          </p:cNvSpPr>
          <p:nvPr userDrawn="1"/>
        </p:nvSpPr>
        <p:spPr>
          <a:xfrm>
            <a:off x="6144904" y="3673111"/>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03</a:t>
            </a:r>
          </a:p>
        </p:txBody>
      </p:sp>
      <p:sp>
        <p:nvSpPr>
          <p:cNvPr id="57" name="Title 1">
            <a:extLst>
              <a:ext uri="{FF2B5EF4-FFF2-40B4-BE49-F238E27FC236}">
                <a16:creationId xmlns:a16="http://schemas.microsoft.com/office/drawing/2014/main" id="{50B655BD-0C6C-E84E-8F2B-004B34E870DC}"/>
              </a:ext>
            </a:extLst>
          </p:cNvPr>
          <p:cNvSpPr txBox="1">
            <a:spLocks/>
          </p:cNvSpPr>
          <p:nvPr userDrawn="1"/>
        </p:nvSpPr>
        <p:spPr>
          <a:xfrm>
            <a:off x="6144904" y="5156655"/>
            <a:ext cx="1222567" cy="111238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04</a:t>
            </a:r>
          </a:p>
        </p:txBody>
      </p:sp>
      <p:sp>
        <p:nvSpPr>
          <p:cNvPr id="59" name="Text Placeholder 4">
            <a:extLst>
              <a:ext uri="{FF2B5EF4-FFF2-40B4-BE49-F238E27FC236}">
                <a16:creationId xmlns:a16="http://schemas.microsoft.com/office/drawing/2014/main" id="{1CEA2372-B756-9B49-B735-65CC0C7086CE}"/>
              </a:ext>
            </a:extLst>
          </p:cNvPr>
          <p:cNvSpPr>
            <a:spLocks noGrp="1"/>
          </p:cNvSpPr>
          <p:nvPr>
            <p:ph type="body" sz="quarter" idx="12"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21" name="Footer Placeholder 4">
            <a:extLst>
              <a:ext uri="{FF2B5EF4-FFF2-40B4-BE49-F238E27FC236}">
                <a16:creationId xmlns:a16="http://schemas.microsoft.com/office/drawing/2014/main" id="{26601A05-B18A-4B66-A601-446933C6B1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22" name="Slide Number Placeholder 5">
            <a:extLst>
              <a:ext uri="{FF2B5EF4-FFF2-40B4-BE49-F238E27FC236}">
                <a16:creationId xmlns:a16="http://schemas.microsoft.com/office/drawing/2014/main" id="{2AF7A1D5-4923-435E-A787-BD20E0820261}"/>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32420699"/>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ue shape_Title_Subtitle_Content_3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115828-A4B2-4C63-9284-3EE9A55A556B}"/>
              </a:ext>
            </a:extLst>
          </p:cNvPr>
          <p:cNvSpPr/>
          <p:nvPr userDrawn="1"/>
        </p:nvSpPr>
        <p:spPr bwMode="auto">
          <a:xfrm>
            <a:off x="4583114" y="3477729"/>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42F95E0F-9554-4E8E-BECB-491620008177}"/>
              </a:ext>
            </a:extLst>
          </p:cNvPr>
          <p:cNvSpPr/>
          <p:nvPr userDrawn="1"/>
        </p:nvSpPr>
        <p:spPr bwMode="auto">
          <a:xfrm>
            <a:off x="4583114" y="585788"/>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491ECCFF-A78D-1C4C-B06A-287BFFD18C0B}"/>
              </a:ext>
            </a:extLst>
          </p:cNvPr>
          <p:cNvCxnSpPr>
            <a:cxnSpLocks/>
          </p:cNvCxnSpPr>
          <p:nvPr/>
        </p:nvCxnSpPr>
        <p:spPr>
          <a:xfrm>
            <a:off x="4583114" y="585968"/>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518E73C-187A-004E-9315-F4550400997B}"/>
              </a:ext>
            </a:extLst>
          </p:cNvPr>
          <p:cNvCxnSpPr>
            <a:cxnSpLocks/>
          </p:cNvCxnSpPr>
          <p:nvPr/>
        </p:nvCxnSpPr>
        <p:spPr>
          <a:xfrm>
            <a:off x="4583114" y="3366839"/>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2E210D2-07B9-CE46-BAA5-0149E8DEF15F}"/>
              </a:ext>
            </a:extLst>
          </p:cNvPr>
          <p:cNvCxnSpPr>
            <a:cxnSpLocks/>
          </p:cNvCxnSpPr>
          <p:nvPr/>
        </p:nvCxnSpPr>
        <p:spPr>
          <a:xfrm>
            <a:off x="4583114" y="347772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77354CA-AA42-3C4F-BC8C-E5000F50D104}"/>
              </a:ext>
            </a:extLst>
          </p:cNvPr>
          <p:cNvCxnSpPr>
            <a:cxnSpLocks/>
          </p:cNvCxnSpPr>
          <p:nvPr/>
        </p:nvCxnSpPr>
        <p:spPr>
          <a:xfrm>
            <a:off x="4583114" y="625877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 Placeholder 4">
            <a:extLst>
              <a:ext uri="{FF2B5EF4-FFF2-40B4-BE49-F238E27FC236}">
                <a16:creationId xmlns:a16="http://schemas.microsoft.com/office/drawing/2014/main" id="{4BD19EB2-7D8F-AC41-A8B6-1914246DD12A}"/>
              </a:ext>
            </a:extLst>
          </p:cNvPr>
          <p:cNvSpPr>
            <a:spLocks noGrp="1"/>
          </p:cNvSpPr>
          <p:nvPr userDrawn="1">
            <p:ph type="body" sz="quarter" idx="15" hasCustomPrompt="1"/>
          </p:nvPr>
        </p:nvSpPr>
        <p:spPr>
          <a:xfrm>
            <a:off x="6573838" y="853214"/>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2" name="Text Placeholder 4">
            <a:extLst>
              <a:ext uri="{FF2B5EF4-FFF2-40B4-BE49-F238E27FC236}">
                <a16:creationId xmlns:a16="http://schemas.microsoft.com/office/drawing/2014/main" id="{E7593565-8F64-304B-8C7E-9439401DD389}"/>
              </a:ext>
            </a:extLst>
          </p:cNvPr>
          <p:cNvSpPr>
            <a:spLocks noGrp="1"/>
          </p:cNvSpPr>
          <p:nvPr userDrawn="1">
            <p:ph type="body" sz="quarter" idx="16" hasCustomPrompt="1"/>
          </p:nvPr>
        </p:nvSpPr>
        <p:spPr>
          <a:xfrm>
            <a:off x="4739127" y="853214"/>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63" name="Text Placeholder 4">
            <a:extLst>
              <a:ext uri="{FF2B5EF4-FFF2-40B4-BE49-F238E27FC236}">
                <a16:creationId xmlns:a16="http://schemas.microsoft.com/office/drawing/2014/main" id="{A5C784BF-DD0C-4145-AFF6-60E0CD019133}"/>
              </a:ext>
            </a:extLst>
          </p:cNvPr>
          <p:cNvSpPr>
            <a:spLocks noGrp="1"/>
          </p:cNvSpPr>
          <p:nvPr userDrawn="1">
            <p:ph type="body" sz="quarter" idx="17" hasCustomPrompt="1"/>
          </p:nvPr>
        </p:nvSpPr>
        <p:spPr>
          <a:xfrm>
            <a:off x="6573838" y="3745155"/>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4" name="Text Placeholder 4">
            <a:extLst>
              <a:ext uri="{FF2B5EF4-FFF2-40B4-BE49-F238E27FC236}">
                <a16:creationId xmlns:a16="http://schemas.microsoft.com/office/drawing/2014/main" id="{2EA836EF-2EB8-5E4E-B346-EC54002F09DC}"/>
              </a:ext>
            </a:extLst>
          </p:cNvPr>
          <p:cNvSpPr>
            <a:spLocks noGrp="1"/>
          </p:cNvSpPr>
          <p:nvPr userDrawn="1">
            <p:ph type="body" sz="quarter" idx="18" hasCustomPrompt="1"/>
          </p:nvPr>
        </p:nvSpPr>
        <p:spPr>
          <a:xfrm>
            <a:off x="4739127" y="3745155"/>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14" name="Footer Placeholder 4">
            <a:extLst>
              <a:ext uri="{FF2B5EF4-FFF2-40B4-BE49-F238E27FC236}">
                <a16:creationId xmlns:a16="http://schemas.microsoft.com/office/drawing/2014/main" id="{6611CD12-3411-4A81-9E8C-BDCA5C7E737F}"/>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5" name="Slide Number Placeholder 5">
            <a:extLst>
              <a:ext uri="{FF2B5EF4-FFF2-40B4-BE49-F238E27FC236}">
                <a16:creationId xmlns:a16="http://schemas.microsoft.com/office/drawing/2014/main" id="{FEBB3A48-4E52-4A27-9CA2-92707D5471FC}"/>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06D5A150-7E2C-414D-B68B-9C94D25E39DC}"/>
              </a:ext>
            </a:extLst>
          </p:cNvPr>
          <p:cNvSpPr/>
          <p:nvPr userDrawn="1"/>
        </p:nvSpPr>
        <p:spPr bwMode="auto">
          <a:xfrm>
            <a:off x="0" y="0"/>
            <a:ext cx="43053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itle 1">
            <a:extLst>
              <a:ext uri="{FF2B5EF4-FFF2-40B4-BE49-F238E27FC236}">
                <a16:creationId xmlns:a16="http://schemas.microsoft.com/office/drawing/2014/main" id="{12AE0041-F3F5-4B38-BA5A-7E919381E285}"/>
              </a:ext>
            </a:extLst>
          </p:cNvPr>
          <p:cNvSpPr>
            <a:spLocks noGrp="1"/>
          </p:cNvSpPr>
          <p:nvPr>
            <p:ph type="title"/>
          </p:nvPr>
        </p:nvSpPr>
        <p:spPr>
          <a:xfrm>
            <a:off x="575481" y="2141575"/>
            <a:ext cx="3463119" cy="1846659"/>
          </a:xfrm>
        </p:spPr>
        <p:txBody>
          <a:bodyPr wrap="square">
            <a:spAutoFit/>
          </a:bodyPr>
          <a:lstStyle>
            <a:lvl1pPr algn="l" defTabSz="932742" rtl="0" eaLnBrk="1" latinLnBrk="0" hangingPunct="1">
              <a:lnSpc>
                <a:spcPct val="100000"/>
              </a:lnSpc>
              <a:spcBef>
                <a:spcPct val="0"/>
              </a:spcBef>
              <a:buNone/>
              <a:defRPr lang="en-US" sz="40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21" name="Text Placeholder 4">
            <a:extLst>
              <a:ext uri="{FF2B5EF4-FFF2-40B4-BE49-F238E27FC236}">
                <a16:creationId xmlns:a16="http://schemas.microsoft.com/office/drawing/2014/main" id="{5D456B66-B037-4653-AFA9-F989D2754329}"/>
              </a:ext>
            </a:extLst>
          </p:cNvPr>
          <p:cNvSpPr>
            <a:spLocks noGrp="1"/>
          </p:cNvSpPr>
          <p:nvPr>
            <p:ph type="body" sz="quarter" idx="12" hasCustomPrompt="1"/>
          </p:nvPr>
        </p:nvSpPr>
        <p:spPr>
          <a:xfrm>
            <a:off x="584201" y="4120945"/>
            <a:ext cx="3463119"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981258441"/>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_1">
    <p:bg>
      <p:bgPr>
        <a:solidFill>
          <a:schemeClr val="accent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D547BD7-AC55-6C40-A7CB-C9142C95C562}"/>
              </a:ext>
            </a:extLst>
          </p:cNvPr>
          <p:cNvSpPr>
            <a:spLocks noGrp="1"/>
          </p:cNvSpPr>
          <p:nvPr>
            <p:ph type="title"/>
          </p:nvPr>
        </p:nvSpPr>
        <p:spPr>
          <a:xfrm>
            <a:off x="584200" y="4334637"/>
            <a:ext cx="9169400"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endParaRPr lang="en-US"/>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A6196947-EDB7-4F31-A405-9AE6EFA4C47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8" name="Slide Number Placeholder 5">
            <a:extLst>
              <a:ext uri="{FF2B5EF4-FFF2-40B4-BE49-F238E27FC236}">
                <a16:creationId xmlns:a16="http://schemas.microsoft.com/office/drawing/2014/main" id="{4D2DA863-F774-4788-9D62-D8BDC08571C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65830936"/>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vider_1">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01</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4EC9115C-86E9-F143-8EB8-9CE9C70F9C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99117970"/>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_2">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02</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40025DA-5880-5949-A056-5F0F19F396D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74798329"/>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_3">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03</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30E57CC7-163C-B847-9127-71FEC21CB8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31135058"/>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_4">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04</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127E473-81C3-9141-8742-48EFD1E9E4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133995091"/>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35" name="Footer Placeholder 4">
            <a:extLst>
              <a:ext uri="{FF2B5EF4-FFF2-40B4-BE49-F238E27FC236}">
                <a16:creationId xmlns:a16="http://schemas.microsoft.com/office/drawing/2014/main" id="{8C64960A-4B61-43E6-B400-13FC4850F81A}"/>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6" name="Slide Number Placeholder 5">
            <a:extLst>
              <a:ext uri="{FF2B5EF4-FFF2-40B4-BE49-F238E27FC236}">
                <a16:creationId xmlns:a16="http://schemas.microsoft.com/office/drawing/2014/main" id="{4333FB6F-5C99-40E2-8D4E-1E9EE410072E}"/>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74BEDE68-1D2D-4A40-A3F4-F77A41DD2BC0}"/>
              </a:ext>
            </a:extLst>
          </p:cNvPr>
          <p:cNvSpPr/>
          <p:nvPr userDrawn="1"/>
        </p:nvSpPr>
        <p:spPr bwMode="auto">
          <a:xfrm>
            <a:off x="1" y="0"/>
            <a:ext cx="37084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8AAF1AEC-5837-427A-AB77-EF89A45999B0}"/>
              </a:ext>
            </a:extLst>
          </p:cNvPr>
          <p:cNvSpPr>
            <a:spLocks noGrp="1"/>
          </p:cNvSpPr>
          <p:nvPr userDrawn="1">
            <p:ph type="body" sz="quarter" idx="39" hasCustomPrompt="1"/>
          </p:nvPr>
        </p:nvSpPr>
        <p:spPr>
          <a:xfrm>
            <a:off x="571500" y="3121224"/>
            <a:ext cx="2824014" cy="615553"/>
          </a:xfrm>
        </p:spPr>
        <p:txBody>
          <a:bodyPr/>
          <a:lstStyle>
            <a:lvl1pPr marL="0" indent="0">
              <a:buNone/>
              <a:defRPr sz="4000">
                <a:solidFill>
                  <a:schemeClr val="bg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Agenda</a:t>
            </a:r>
          </a:p>
        </p:txBody>
      </p:sp>
    </p:spTree>
    <p:extLst>
      <p:ext uri="{BB962C8B-B14F-4D97-AF65-F5344CB8AC3E}">
        <p14:creationId xmlns:p14="http://schemas.microsoft.com/office/powerpoint/2010/main" val="913829801"/>
      </p:ext>
    </p:extLst>
  </p:cSld>
  <p:clrMapOvr>
    <a:masterClrMapping/>
  </p:clrMapOvr>
  <p:transition>
    <p:fade/>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_5">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05</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A9BCC3FF-9212-1A4D-B6CC-E7BAB6E3491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15783915"/>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_6">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06</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E0746CF9-0210-E241-8CC0-D4536C169E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74061126"/>
      </p:ext>
    </p:extLst>
  </p:cSld>
  <p:clrMapOvr>
    <a:masterClrMapping/>
  </p:clrMapOvr>
  <p:transition>
    <p:fade/>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8330118-7E69-4295-8E46-2D3C12A6145D}"/>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05BBAA7F-5B33-4C2D-834A-3AA3431DEAD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63615809"/>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lank_Navy">
    <p:bg>
      <p:bgPr>
        <a:solidFill>
          <a:schemeClr val="accent2"/>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F729F02E-C568-4079-80DB-8AF35FDEB7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96A942DB-9933-4199-B223-8A9AF3F212C7}"/>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4100341"/>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979C7A1-5DB9-493E-B3C9-715A64CE0317}"/>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013BE040-8B17-4BFF-A007-D82BBBEDF8B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226111020"/>
      </p:ext>
    </p:extLst>
  </p:cSld>
  <p:clrMapOvr>
    <a:masterClrMapping/>
  </p:clrMapOvr>
  <p:transition>
    <p:fade/>
  </p:transition>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_Green">
    <p:bg>
      <p:bgPr>
        <a:solidFill>
          <a:schemeClr val="accent4"/>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69CC2AF9-DDBE-4701-8765-2DD4889CA32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5B23B171-018F-4FCA-888B-6B7146E7C9C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36435931"/>
      </p:ext>
    </p:extLst>
  </p:cSld>
  <p:clrMapOvr>
    <a:masterClrMapping/>
  </p:clrMapOvr>
  <p:transition>
    <p:fade/>
  </p:transition>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_Numbered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2533A365-6B39-4527-855B-F6BC2552BB05}"/>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F34E0601-1B6B-4C1C-BC8D-DB3DC9ACA0E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99729763"/>
      </p:ext>
    </p:extLst>
  </p:cSld>
  <p:clrMapOvr>
    <a:masterClrMapping/>
  </p:clrMapOvr>
  <p:transition>
    <p:fade/>
  </p:transition>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Month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Sept</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1CB59D0E-3483-4788-94CE-219A5C05F734}"/>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26E36EA7-CB06-4ADF-8688-B244FE6316DF}"/>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763899369"/>
      </p:ext>
    </p:extLst>
  </p:cSld>
  <p:clrMapOvr>
    <a:masterClrMapping/>
  </p:clrMapOvr>
  <p:transition>
    <p:fade/>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Week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801504"/>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801504"/>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8" y="1801504"/>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8" y="1801504"/>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801504"/>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801504"/>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154179"/>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154179"/>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8" y="4154179"/>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8" y="4154179"/>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154179"/>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154179"/>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878CC1B1-AA6B-463B-A774-049792B3AC10}"/>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028E4364-080D-4863-8D44-AEE3D29D134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78813367"/>
      </p:ext>
    </p:extLst>
  </p:cSld>
  <p:clrMapOvr>
    <a:masterClrMapping/>
  </p:clrMapOvr>
  <p:transition>
    <p:fade/>
  </p:transition>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3501B1E1-4A0C-4426-8AC4-8B354CF116CE}"/>
              </a:ext>
            </a:extLst>
          </p:cNvPr>
          <p:cNvSpPr>
            <a:spLocks noGrp="1"/>
          </p:cNvSpPr>
          <p:nvPr>
            <p:ph type="body" sz="quarter" idx="10" hasCustomPrompt="1"/>
          </p:nvPr>
        </p:nvSpPr>
        <p:spPr>
          <a:xfrm>
            <a:off x="0" y="6294769"/>
            <a:ext cx="12192000" cy="563231"/>
          </a:xfrm>
          <a:solidFill>
            <a:srgbClr val="FFFF99"/>
          </a:solidFill>
        </p:spPr>
        <p:txBody>
          <a:bodyPr lIns="91440" tIns="91440" rIns="91440" bIns="91440">
            <a:noAutofit/>
          </a:bodyPr>
          <a:lstStyle>
            <a:lvl1pPr marL="0" indent="0" algn="r">
              <a:buNone/>
              <a:defRPr sz="2400"/>
            </a:lvl1pPr>
          </a:lstStyle>
          <a:p>
            <a:pPr lvl="0"/>
            <a:r>
              <a:rPr lang="en-US"/>
              <a:t>Next</a:t>
            </a:r>
          </a:p>
        </p:txBody>
      </p:sp>
    </p:spTree>
    <p:extLst>
      <p:ext uri="{BB962C8B-B14F-4D97-AF65-F5344CB8AC3E}">
        <p14:creationId xmlns:p14="http://schemas.microsoft.com/office/powerpoint/2010/main" val="728067837"/>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38259260"/>
      </p:ext>
    </p:extLst>
  </p:cSld>
  <p:clrMapOvr>
    <a:masterClrMapping/>
  </p:clrMapOvr>
  <p:transition>
    <p:fade/>
  </p:transition>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You">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FA05CAAB-C386-EF47-9672-99832E904412}"/>
              </a:ext>
            </a:extLst>
          </p:cNvPr>
          <p:cNvSpPr>
            <a:spLocks noGrp="1"/>
          </p:cNvSpPr>
          <p:nvPr>
            <p:ph type="title" hasCustomPrompt="1"/>
          </p:nvPr>
        </p:nvSpPr>
        <p:spPr>
          <a:xfrm>
            <a:off x="584200" y="4075330"/>
            <a:ext cx="7298437" cy="1015663"/>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cxnSp>
        <p:nvCxnSpPr>
          <p:cNvPr id="6" name="Straight Connector 5">
            <a:extLst>
              <a:ext uri="{FF2B5EF4-FFF2-40B4-BE49-F238E27FC236}">
                <a16:creationId xmlns:a16="http://schemas.microsoft.com/office/drawing/2014/main" id="{88EA4229-0086-E64D-A616-33062EF62B34}"/>
              </a:ext>
            </a:extLst>
          </p:cNvPr>
          <p:cNvCxnSpPr>
            <a:cxnSpLocks/>
          </p:cNvCxnSpPr>
          <p:nvPr userDrawn="1"/>
        </p:nvCxnSpPr>
        <p:spPr>
          <a:xfrm>
            <a:off x="584200" y="6007781"/>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F990A1EA-0184-4AE1-8858-D03AFEEF9B8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0" name="Slide Number Placeholder 5">
            <a:extLst>
              <a:ext uri="{FF2B5EF4-FFF2-40B4-BE49-F238E27FC236}">
                <a16:creationId xmlns:a16="http://schemas.microsoft.com/office/drawing/2014/main" id="{162410B6-6E3D-4CB2-A003-281A600A92F3}"/>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63162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68954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2"/>
            <a:ext cx="12192000" cy="159067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59067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46209294"/>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Blue Bar_Placeholde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141C64-E920-4DE9-A440-152373BCBA3E}"/>
              </a:ext>
              <a:ext uri="{C183D7F6-B498-43B3-948B-1728B52AA6E4}">
                <adec:decorative xmlns:adec="http://schemas.microsoft.com/office/drawing/2017/decorative" val="1"/>
              </a:ext>
            </a:extLst>
          </p:cNvPr>
          <p:cNvSpPr/>
          <p:nvPr/>
        </p:nvSpPr>
        <p:spPr bwMode="auto">
          <a:xfrm>
            <a:off x="0" y="2"/>
            <a:ext cx="12192000" cy="14290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Content Placeholder 8">
            <a:extLst>
              <a:ext uri="{FF2B5EF4-FFF2-40B4-BE49-F238E27FC236}">
                <a16:creationId xmlns:a16="http://schemas.microsoft.com/office/drawing/2014/main" id="{42582AC2-DA98-4BCB-8380-34C382DED89F}"/>
              </a:ext>
            </a:extLst>
          </p:cNvPr>
          <p:cNvSpPr>
            <a:spLocks noGrp="1"/>
          </p:cNvSpPr>
          <p:nvPr>
            <p:ph sz="quarter" idx="10" hasCustomPrompt="1"/>
          </p:nvPr>
        </p:nvSpPr>
        <p:spPr>
          <a:xfrm>
            <a:off x="6019800" y="1871663"/>
            <a:ext cx="5600700" cy="4397375"/>
          </a:xfrm>
          <a:ln w="6350">
            <a:solidFill>
              <a:schemeClr val="bg1">
                <a:lumMod val="85000"/>
              </a:schemeClr>
            </a:solidFill>
          </a:ln>
        </p:spPr>
        <p:txBody>
          <a:bodyPr/>
          <a:lstStyle>
            <a:lvl1pPr marL="0" indent="0" algn="ctr">
              <a:buNone/>
              <a:defRPr sz="1800"/>
            </a:lvl1pPr>
          </a:lstStyle>
          <a:p>
            <a:pPr lvl="0"/>
            <a:r>
              <a:rPr lang="en-US"/>
              <a:t>Place holder for report and illustration </a:t>
            </a:r>
          </a:p>
        </p:txBody>
      </p:sp>
      <p:sp>
        <p:nvSpPr>
          <p:cNvPr id="11" name="Rectangle 10">
            <a:extLst>
              <a:ext uri="{FF2B5EF4-FFF2-40B4-BE49-F238E27FC236}">
                <a16:creationId xmlns:a16="http://schemas.microsoft.com/office/drawing/2014/main" id="{3CBE3747-AB42-4DD5-A33C-42C4A70E8A91}"/>
              </a:ext>
              <a:ext uri="{C183D7F6-B498-43B3-948B-1728B52AA6E4}">
                <adec:decorative xmlns:adec="http://schemas.microsoft.com/office/drawing/2017/decorative" val="1"/>
              </a:ext>
            </a:extLst>
          </p:cNvPr>
          <p:cNvSpPr/>
          <p:nvPr userDrawn="1"/>
        </p:nvSpPr>
        <p:spPr bwMode="auto">
          <a:xfrm>
            <a:off x="0" y="1429048"/>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62578842"/>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_Sub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accent6"/>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37091661"/>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_Subtitle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1"/>
            <a:ext cx="12192000" cy="18578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80859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43951438"/>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Image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6720842"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6720842"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5854348"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720843" y="0"/>
            <a:ext cx="5471157" cy="6858000"/>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4241814854"/>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alf Image_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p:nvPr userDrawn="1"/>
        </p:nvSpPr>
        <p:spPr bwMode="auto">
          <a:xfrm>
            <a:off x="0" y="801983"/>
            <a:ext cx="60198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p:nvPr userDrawn="1"/>
        </p:nvSpPr>
        <p:spPr bwMode="auto">
          <a:xfrm>
            <a:off x="0" y="1923213"/>
            <a:ext cx="60198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4555319" cy="553998"/>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019800" y="585788"/>
            <a:ext cx="5600700" cy="5686424"/>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11449845"/>
      </p:ext>
    </p:extLst>
  </p:cSld>
  <p:clrMapOvr>
    <a:masterClrMapping/>
  </p:clrMapOvr>
  <p:transition>
    <p:fade/>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0743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771C3853-B766-4422-BD2B-65A999523B3C}"/>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6AB66A86-D476-4B82-BD63-F20B61D610B4}"/>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35085315"/>
      </p:ext>
    </p:extLst>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 id="2147484080" r:id="rId12"/>
    <p:sldLayoutId id="2147484081" r:id="rId13"/>
    <p:sldLayoutId id="2147484082" r:id="rId14"/>
    <p:sldLayoutId id="2147484083" r:id="rId15"/>
    <p:sldLayoutId id="2147484084" r:id="rId16"/>
    <p:sldLayoutId id="2147484085" r:id="rId17"/>
    <p:sldLayoutId id="2147484086" r:id="rId18"/>
    <p:sldLayoutId id="2147484087" r:id="rId19"/>
    <p:sldLayoutId id="2147484088" r:id="rId20"/>
    <p:sldLayoutId id="2147484089" r:id="rId21"/>
    <p:sldLayoutId id="2147484090" r:id="rId22"/>
    <p:sldLayoutId id="2147484091" r:id="rId23"/>
    <p:sldLayoutId id="2147484092" r:id="rId24"/>
    <p:sldLayoutId id="2147484093" r:id="rId25"/>
    <p:sldLayoutId id="2147484094" r:id="rId26"/>
    <p:sldLayoutId id="2147484095" r:id="rId27"/>
    <p:sldLayoutId id="2147484096" r:id="rId28"/>
    <p:sldLayoutId id="2147484097" r:id="rId29"/>
    <p:sldLayoutId id="2147484098" r:id="rId30"/>
    <p:sldLayoutId id="2147484099" r:id="rId31"/>
  </p:sldLayoutIdLst>
  <p:transition>
    <p:fade/>
  </p:transition>
  <p:hf hdr="0" dt="0"/>
  <p:txStyles>
    <p:title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1464">
          <p15:clr>
            <a:srgbClr val="F26B43"/>
          </p15:clr>
        </p15:guide>
        <p15:guide id="32" pos="1536">
          <p15:clr>
            <a:srgbClr val="F26B43"/>
          </p15:clr>
        </p15:guide>
        <p15:guide id="33" pos="2640">
          <p15:clr>
            <a:srgbClr val="F26B43"/>
          </p15:clr>
        </p15:guide>
        <p15:guide id="34" pos="2712">
          <p15:clr>
            <a:srgbClr val="F26B43"/>
          </p15:clr>
        </p15:guide>
        <p15:guide id="35" pos="3792">
          <p15:clr>
            <a:srgbClr val="F26B43"/>
          </p15:clr>
        </p15:guide>
        <p15:guide id="36" pos="4968">
          <p15:clr>
            <a:srgbClr val="F26B43"/>
          </p15:clr>
        </p15:guide>
        <p15:guide id="37" pos="3864">
          <p15:clr>
            <a:srgbClr val="F26B43"/>
          </p15:clr>
        </p15:guide>
        <p15:guide id="38" pos="5040">
          <p15:clr>
            <a:srgbClr val="F26B43"/>
          </p15:clr>
        </p15:guide>
        <p15:guide id="39" pos="6144">
          <p15:clr>
            <a:srgbClr val="F26B43"/>
          </p15:clr>
        </p15:guide>
        <p15:guide id="40" pos="62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customXml" Target="../../customXml/item39.xml"/><Relationship Id="rId1" Type="http://schemas.openxmlformats.org/officeDocument/2006/relationships/tags" Target="../tags/tag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customXml" Target="../../customXml/item41.xml"/><Relationship Id="rId1" Type="http://schemas.openxmlformats.org/officeDocument/2006/relationships/tags" Target="../tags/tag5.xml"/><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customXml" Target="../../customXml/item40.xml"/><Relationship Id="rId1" Type="http://schemas.openxmlformats.org/officeDocument/2006/relationships/tags" Target="../tags/tag3.xml"/><Relationship Id="rId5" Type="http://schemas.openxmlformats.org/officeDocument/2006/relationships/image" Target="../media/image2.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1.png"/><Relationship Id="rId1" Type="http://schemas.openxmlformats.org/officeDocument/2006/relationships/slideLayout" Target="../slideLayouts/slideLayout31.xml"/><Relationship Id="rId4" Type="http://schemas.openxmlformats.org/officeDocument/2006/relationships/image" Target="../media/image82.png"/></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31.xml"/><Relationship Id="rId4" Type="http://schemas.openxmlformats.org/officeDocument/2006/relationships/image" Target="../media/image84.png"/></Relationships>
</file>

<file path=ppt/slides/_rels/slide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13" Type="http://schemas.openxmlformats.org/officeDocument/2006/relationships/image" Target="../media/image30.tiff"/><Relationship Id="rId18" Type="http://schemas.openxmlformats.org/officeDocument/2006/relationships/image" Target="../media/image35.tiff"/><Relationship Id="rId26" Type="http://schemas.openxmlformats.org/officeDocument/2006/relationships/image" Target="../media/image43.tiff"/><Relationship Id="rId39" Type="http://schemas.openxmlformats.org/officeDocument/2006/relationships/image" Target="../media/image56.tiff"/><Relationship Id="rId21" Type="http://schemas.openxmlformats.org/officeDocument/2006/relationships/image" Target="../media/image38.tiff"/><Relationship Id="rId34" Type="http://schemas.openxmlformats.org/officeDocument/2006/relationships/image" Target="../media/image51.tiff"/><Relationship Id="rId42" Type="http://schemas.openxmlformats.org/officeDocument/2006/relationships/image" Target="../media/image59.tiff"/><Relationship Id="rId7" Type="http://schemas.openxmlformats.org/officeDocument/2006/relationships/image" Target="../media/image24.tiff"/><Relationship Id="rId2" Type="http://schemas.openxmlformats.org/officeDocument/2006/relationships/notesSlide" Target="../notesSlides/notesSlide6.xml"/><Relationship Id="rId16" Type="http://schemas.openxmlformats.org/officeDocument/2006/relationships/image" Target="../media/image33.tiff"/><Relationship Id="rId20" Type="http://schemas.openxmlformats.org/officeDocument/2006/relationships/image" Target="../media/image37.tiff"/><Relationship Id="rId29" Type="http://schemas.openxmlformats.org/officeDocument/2006/relationships/image" Target="../media/image46.tiff"/><Relationship Id="rId41" Type="http://schemas.openxmlformats.org/officeDocument/2006/relationships/image" Target="../media/image58.tiff"/><Relationship Id="rId1" Type="http://schemas.openxmlformats.org/officeDocument/2006/relationships/slideLayout" Target="../slideLayouts/slideLayout3.xml"/><Relationship Id="rId6" Type="http://schemas.openxmlformats.org/officeDocument/2006/relationships/image" Target="../media/image23.tiff"/><Relationship Id="rId11" Type="http://schemas.openxmlformats.org/officeDocument/2006/relationships/image" Target="../media/image28.tiff"/><Relationship Id="rId24" Type="http://schemas.openxmlformats.org/officeDocument/2006/relationships/image" Target="../media/image41.tiff"/><Relationship Id="rId32" Type="http://schemas.openxmlformats.org/officeDocument/2006/relationships/image" Target="../media/image49.tiff"/><Relationship Id="rId37" Type="http://schemas.openxmlformats.org/officeDocument/2006/relationships/image" Target="../media/image54.tiff"/><Relationship Id="rId40" Type="http://schemas.openxmlformats.org/officeDocument/2006/relationships/image" Target="../media/image57.tiff"/><Relationship Id="rId5" Type="http://schemas.openxmlformats.org/officeDocument/2006/relationships/image" Target="../media/image22.tiff"/><Relationship Id="rId15" Type="http://schemas.openxmlformats.org/officeDocument/2006/relationships/image" Target="../media/image32.tiff"/><Relationship Id="rId23" Type="http://schemas.openxmlformats.org/officeDocument/2006/relationships/image" Target="../media/image40.tiff"/><Relationship Id="rId28" Type="http://schemas.openxmlformats.org/officeDocument/2006/relationships/image" Target="../media/image45.tiff"/><Relationship Id="rId36" Type="http://schemas.openxmlformats.org/officeDocument/2006/relationships/image" Target="../media/image53.tiff"/><Relationship Id="rId10" Type="http://schemas.openxmlformats.org/officeDocument/2006/relationships/image" Target="../media/image27.tiff"/><Relationship Id="rId19" Type="http://schemas.openxmlformats.org/officeDocument/2006/relationships/image" Target="../media/image36.tiff"/><Relationship Id="rId31" Type="http://schemas.openxmlformats.org/officeDocument/2006/relationships/image" Target="../media/image48.tiff"/><Relationship Id="rId4" Type="http://schemas.openxmlformats.org/officeDocument/2006/relationships/image" Target="../media/image21.tiff"/><Relationship Id="rId9" Type="http://schemas.openxmlformats.org/officeDocument/2006/relationships/image" Target="../media/image26.tiff"/><Relationship Id="rId14" Type="http://schemas.openxmlformats.org/officeDocument/2006/relationships/image" Target="../media/image31.tiff"/><Relationship Id="rId22" Type="http://schemas.openxmlformats.org/officeDocument/2006/relationships/image" Target="../media/image39.tiff"/><Relationship Id="rId27" Type="http://schemas.openxmlformats.org/officeDocument/2006/relationships/image" Target="../media/image44.tiff"/><Relationship Id="rId30" Type="http://schemas.openxmlformats.org/officeDocument/2006/relationships/image" Target="../media/image47.tiff"/><Relationship Id="rId35" Type="http://schemas.openxmlformats.org/officeDocument/2006/relationships/image" Target="../media/image52.tiff"/><Relationship Id="rId43" Type="http://schemas.openxmlformats.org/officeDocument/2006/relationships/image" Target="../media/image60.png"/><Relationship Id="rId8" Type="http://schemas.openxmlformats.org/officeDocument/2006/relationships/image" Target="../media/image25.tiff"/><Relationship Id="rId3" Type="http://schemas.openxmlformats.org/officeDocument/2006/relationships/image" Target="../media/image20.tiff"/><Relationship Id="rId12" Type="http://schemas.openxmlformats.org/officeDocument/2006/relationships/image" Target="../media/image29.tiff"/><Relationship Id="rId17" Type="http://schemas.openxmlformats.org/officeDocument/2006/relationships/image" Target="../media/image34.tiff"/><Relationship Id="rId25" Type="http://schemas.openxmlformats.org/officeDocument/2006/relationships/image" Target="../media/image42.tiff"/><Relationship Id="rId33" Type="http://schemas.openxmlformats.org/officeDocument/2006/relationships/image" Target="../media/image50.tiff"/><Relationship Id="rId38" Type="http://schemas.openxmlformats.org/officeDocument/2006/relationships/image" Target="../media/image55.tiff"/></Relationships>
</file>

<file path=ppt/slides/_rels/slide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70.png"/><Relationship Id="rId5" Type="http://schemas.openxmlformats.org/officeDocument/2006/relationships/image" Target="../media/image6.png"/><Relationship Id="rId4" Type="http://schemas.openxmlformats.org/officeDocument/2006/relationships/image" Target="../media/image69.png"/></Relationships>
</file>

<file path=ppt/slides/_rels/slide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a:xfrm>
            <a:off x="582042" y="3077938"/>
            <a:ext cx="10135062" cy="738664"/>
          </a:xfrm>
        </p:spPr>
        <p:txBody>
          <a:bodyPr/>
          <a:lstStyle/>
          <a:p>
            <a:r>
              <a:rPr lang="en-US" sz="4800" dirty="0"/>
              <a:t>Power Automate in Microsoft Teams</a:t>
            </a:r>
          </a:p>
        </p:txBody>
      </p:sp>
      <p:sp>
        <p:nvSpPr>
          <p:cNvPr id="2" name="Text Placeholder 1">
            <a:extLst>
              <a:ext uri="{FF2B5EF4-FFF2-40B4-BE49-F238E27FC236}">
                <a16:creationId xmlns:a16="http://schemas.microsoft.com/office/drawing/2014/main" id="{482FEA19-2650-4EE7-9268-C5AD0D758CBB}"/>
              </a:ext>
            </a:extLst>
          </p:cNvPr>
          <p:cNvSpPr>
            <a:spLocks noGrp="1"/>
          </p:cNvSpPr>
          <p:nvPr>
            <p:ph type="body" sz="quarter" idx="12"/>
          </p:nvPr>
        </p:nvSpPr>
        <p:spPr>
          <a:xfrm>
            <a:off x="623606" y="2525660"/>
            <a:ext cx="4164583" cy="338554"/>
          </a:xfrm>
        </p:spPr>
        <p:txBody>
          <a:bodyPr/>
          <a:lstStyle/>
          <a:p>
            <a:r>
              <a:rPr lang="en-US" dirty="0"/>
              <a:t>Module 3</a:t>
            </a:r>
          </a:p>
        </p:txBody>
      </p:sp>
      <p:sp>
        <p:nvSpPr>
          <p:cNvPr id="11" name="Footer Placeholder 2">
            <a:extLst>
              <a:ext uri="{FF2B5EF4-FFF2-40B4-BE49-F238E27FC236}">
                <a16:creationId xmlns:a16="http://schemas.microsoft.com/office/drawing/2014/main" id="{B6557B7F-8930-45B3-8C92-8E2F48E4CF5E}"/>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Tree>
    <p:custDataLst>
      <p:tags r:id="rId1"/>
    </p:custDataLst>
    <p:extLst>
      <p:ext uri="{BB962C8B-B14F-4D97-AF65-F5344CB8AC3E}">
        <p14:creationId xmlns:p14="http://schemas.microsoft.com/office/powerpoint/2010/main" val="2424693820"/>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75C22-16C1-42BC-8AF6-422858FE2F74}"/>
              </a:ext>
            </a:extLst>
          </p:cNvPr>
          <p:cNvSpPr>
            <a:spLocks noGrp="1"/>
          </p:cNvSpPr>
          <p:nvPr>
            <p:ph type="title"/>
          </p:nvPr>
        </p:nvSpPr>
        <p:spPr>
          <a:xfrm>
            <a:off x="586740" y="464142"/>
            <a:ext cx="11018520" cy="553998"/>
          </a:xfrm>
        </p:spPr>
        <p:txBody>
          <a:bodyPr/>
          <a:lstStyle/>
          <a:p>
            <a:r>
              <a:rPr lang="en-GB"/>
              <a:t>Actions</a:t>
            </a:r>
          </a:p>
        </p:txBody>
      </p:sp>
      <p:sp>
        <p:nvSpPr>
          <p:cNvPr id="6" name="TextBox 5">
            <a:extLst>
              <a:ext uri="{FF2B5EF4-FFF2-40B4-BE49-F238E27FC236}">
                <a16:creationId xmlns:a16="http://schemas.microsoft.com/office/drawing/2014/main" id="{9A62BE4E-1D60-4BB8-AFF6-24095CE9013E}"/>
              </a:ext>
            </a:extLst>
          </p:cNvPr>
          <p:cNvSpPr txBox="1"/>
          <p:nvPr/>
        </p:nvSpPr>
        <p:spPr>
          <a:xfrm>
            <a:off x="588263" y="1634737"/>
            <a:ext cx="4802437" cy="2308324"/>
          </a:xfrm>
          <a:prstGeom prst="rect">
            <a:avLst/>
          </a:prstGeom>
          <a:noFill/>
        </p:spPr>
        <p:txBody>
          <a:bodyPr wrap="square" lIns="91440" tIns="45720" rIns="91440" bIns="45720" anchor="t">
            <a:spAutoFit/>
          </a:bodyPr>
          <a:lstStyle/>
          <a:p>
            <a:pPr defTabSz="488950"/>
            <a:r>
              <a:rPr lang="en-US" sz="2400" b="1" dirty="0">
                <a:latin typeface="Segoe UI (Body)"/>
                <a:ea typeface="+mn-lt"/>
                <a:cs typeface="+mn-lt"/>
              </a:rPr>
              <a:t>Actions </a:t>
            </a:r>
            <a:r>
              <a:rPr lang="en-GB" sz="2400" dirty="0">
                <a:latin typeface="Segoe UI (Body)"/>
                <a:ea typeface="+mn-lt"/>
                <a:cs typeface="+mn-lt"/>
              </a:rPr>
              <a:t>are steps of the flow</a:t>
            </a:r>
          </a:p>
          <a:p>
            <a:pPr defTabSz="488950"/>
            <a:endParaRPr lang="en-GB" sz="2400" dirty="0">
              <a:latin typeface="Segoe UI (Body)"/>
              <a:ea typeface="+mn-lt"/>
              <a:cs typeface="+mn-lt"/>
            </a:endParaRPr>
          </a:p>
          <a:p>
            <a:pPr defTabSz="488950"/>
            <a:r>
              <a:rPr lang="en-US" sz="2400" dirty="0">
                <a:latin typeface="Segoe UI (Body)"/>
                <a:ea typeface="+mn-lt"/>
                <a:cs typeface="+mn-lt"/>
              </a:rPr>
              <a:t>Available actions are defined in </a:t>
            </a:r>
            <a:r>
              <a:rPr lang="en-US" sz="2400" b="1" dirty="0">
                <a:latin typeface="Segoe UI (Body)"/>
                <a:ea typeface="+mn-lt"/>
                <a:cs typeface="+mn-lt"/>
              </a:rPr>
              <a:t>connector</a:t>
            </a:r>
          </a:p>
          <a:p>
            <a:pPr defTabSz="488950"/>
            <a:endParaRPr lang="en-US" sz="2400" dirty="0">
              <a:latin typeface="Segoe UI (Body)"/>
              <a:ea typeface="+mn-lt"/>
              <a:cs typeface="+mn-lt"/>
            </a:endParaRPr>
          </a:p>
          <a:p>
            <a:pPr defTabSz="488950"/>
            <a:endParaRPr lang="en-US" sz="2400" dirty="0">
              <a:latin typeface="Segoe UI"/>
              <a:ea typeface="+mn-lt"/>
              <a:cs typeface="+mn-lt"/>
            </a:endParaRPr>
          </a:p>
        </p:txBody>
      </p:sp>
      <p:pic>
        <p:nvPicPr>
          <p:cNvPr id="8" name="Picture 7" descr="Some of popular actions displayed, like Create a task (Planner), Add attachment (SharePoint) etc">
            <a:extLst>
              <a:ext uri="{FF2B5EF4-FFF2-40B4-BE49-F238E27FC236}">
                <a16:creationId xmlns:a16="http://schemas.microsoft.com/office/drawing/2014/main" id="{CC236459-24E2-4777-A237-AEAEEF4A2E10}"/>
              </a:ext>
            </a:extLst>
          </p:cNvPr>
          <p:cNvPicPr>
            <a:picLocks noChangeAspect="1"/>
          </p:cNvPicPr>
          <p:nvPr/>
        </p:nvPicPr>
        <p:blipFill>
          <a:blip r:embed="rId3"/>
          <a:stretch>
            <a:fillRect/>
          </a:stretch>
        </p:blipFill>
        <p:spPr>
          <a:xfrm>
            <a:off x="7013133" y="1634737"/>
            <a:ext cx="3962352" cy="3933886"/>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3" name="Footer Placeholder 2">
            <a:extLst>
              <a:ext uri="{FF2B5EF4-FFF2-40B4-BE49-F238E27FC236}">
                <a16:creationId xmlns:a16="http://schemas.microsoft.com/office/drawing/2014/main" id="{555C4281-AA19-FBD5-2523-239BE77D2340}"/>
              </a:ext>
              <a:ext uri="{C183D7F6-B498-43B3-948B-1728B52AA6E4}">
                <adec:decorative xmlns:adec="http://schemas.microsoft.com/office/drawing/2017/decorative" val="1"/>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Tree>
    <p:extLst>
      <p:ext uri="{BB962C8B-B14F-4D97-AF65-F5344CB8AC3E}">
        <p14:creationId xmlns:p14="http://schemas.microsoft.com/office/powerpoint/2010/main" val="27068774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999-3178-468E-AFD3-640639F83DE3}"/>
              </a:ext>
            </a:extLst>
          </p:cNvPr>
          <p:cNvSpPr>
            <a:spLocks noGrp="1"/>
          </p:cNvSpPr>
          <p:nvPr>
            <p:ph type="title"/>
          </p:nvPr>
        </p:nvSpPr>
        <p:spPr>
          <a:xfrm>
            <a:off x="586740" y="450146"/>
            <a:ext cx="11018520" cy="553998"/>
          </a:xfrm>
        </p:spPr>
        <p:txBody>
          <a:bodyPr/>
          <a:lstStyle/>
          <a:p>
            <a:r>
              <a:rPr lang="en-GB" dirty="0"/>
              <a:t>Flow Control Actions</a:t>
            </a:r>
          </a:p>
        </p:txBody>
      </p:sp>
      <p:sp>
        <p:nvSpPr>
          <p:cNvPr id="6" name="TextBox 5">
            <a:extLst>
              <a:ext uri="{FF2B5EF4-FFF2-40B4-BE49-F238E27FC236}">
                <a16:creationId xmlns:a16="http://schemas.microsoft.com/office/drawing/2014/main" id="{C45E7CA1-36E7-45BA-8AA2-553E32D0CFCE}"/>
              </a:ext>
            </a:extLst>
          </p:cNvPr>
          <p:cNvSpPr txBox="1"/>
          <p:nvPr/>
        </p:nvSpPr>
        <p:spPr>
          <a:xfrm>
            <a:off x="588263" y="1595021"/>
            <a:ext cx="6184677" cy="5262979"/>
          </a:xfrm>
          <a:prstGeom prst="rect">
            <a:avLst/>
          </a:prstGeom>
          <a:noFill/>
        </p:spPr>
        <p:txBody>
          <a:bodyPr wrap="square">
            <a:spAutoFit/>
          </a:bodyPr>
          <a:lstStyle/>
          <a:p>
            <a:r>
              <a:rPr lang="en-GB" sz="2400" b="0" i="0" dirty="0">
                <a:effectLst/>
              </a:rPr>
              <a:t>Use </a:t>
            </a:r>
            <a:r>
              <a:rPr lang="en-GB" sz="2400" b="1" i="0" dirty="0">
                <a:effectLst/>
              </a:rPr>
              <a:t>Conditions</a:t>
            </a:r>
            <a:r>
              <a:rPr lang="en-GB" sz="2400" b="0" i="0" dirty="0">
                <a:effectLst/>
              </a:rPr>
              <a:t> to perform one or more actions only under certain circumstances</a:t>
            </a:r>
          </a:p>
          <a:p>
            <a:endParaRPr lang="en-GB" sz="2400" b="0" i="0" dirty="0">
              <a:effectLst/>
            </a:endParaRPr>
          </a:p>
          <a:p>
            <a:r>
              <a:rPr lang="en-US" sz="2400" dirty="0"/>
              <a:t>Use </a:t>
            </a:r>
            <a:r>
              <a:rPr lang="en-US" sz="2400" b="1" dirty="0"/>
              <a:t>Apply to each</a:t>
            </a:r>
            <a:r>
              <a:rPr lang="en-US" sz="2400" dirty="0"/>
              <a:t> action to process a list of items</a:t>
            </a:r>
          </a:p>
          <a:p>
            <a:endParaRPr lang="en-US" sz="2400" dirty="0"/>
          </a:p>
          <a:p>
            <a:r>
              <a:rPr lang="en-US" sz="2400" dirty="0"/>
              <a:t>Use </a:t>
            </a:r>
            <a:r>
              <a:rPr lang="en-US" sz="2400" b="1" dirty="0"/>
              <a:t>Do until</a:t>
            </a:r>
            <a:r>
              <a:rPr lang="en-US" sz="2400" dirty="0"/>
              <a:t> for looping</a:t>
            </a:r>
            <a:endParaRPr lang="en-GB" sz="2400" dirty="0"/>
          </a:p>
          <a:p>
            <a:endParaRPr lang="en-US" sz="2400" dirty="0"/>
          </a:p>
          <a:p>
            <a:r>
              <a:rPr lang="en-US" sz="2400" dirty="0"/>
              <a:t>Use a </a:t>
            </a:r>
            <a:r>
              <a:rPr lang="en-US" sz="2400" b="1" dirty="0"/>
              <a:t>Scope</a:t>
            </a:r>
            <a:r>
              <a:rPr lang="en-US" sz="2400" dirty="0"/>
              <a:t> to group two or more actions together</a:t>
            </a:r>
          </a:p>
          <a:p>
            <a:endParaRPr lang="en-US" sz="2400" dirty="0"/>
          </a:p>
          <a:p>
            <a:r>
              <a:rPr lang="en-US" sz="2400" dirty="0"/>
              <a:t>Use </a:t>
            </a:r>
            <a:r>
              <a:rPr lang="en-US" sz="2400" b="1" dirty="0"/>
              <a:t>Switch </a:t>
            </a:r>
            <a:r>
              <a:rPr lang="en-US" sz="2400" dirty="0"/>
              <a:t>to</a:t>
            </a:r>
            <a:r>
              <a:rPr lang="en-GB" sz="2400" dirty="0"/>
              <a:t> have parallel branches of conditional logic based on a single value</a:t>
            </a:r>
            <a:endParaRPr lang="en-US" sz="2400" dirty="0"/>
          </a:p>
          <a:p>
            <a:endParaRPr lang="en-GB" sz="2400" dirty="0"/>
          </a:p>
        </p:txBody>
      </p:sp>
      <p:pic>
        <p:nvPicPr>
          <p:cNvPr id="4" name="Picture 3" descr="Condition, Apply to each, Do until, Scope, Switch">
            <a:extLst>
              <a:ext uri="{FF2B5EF4-FFF2-40B4-BE49-F238E27FC236}">
                <a16:creationId xmlns:a16="http://schemas.microsoft.com/office/drawing/2014/main" id="{6EDDE17C-8B34-4AA6-8911-37E0F588DD4F}"/>
              </a:ext>
            </a:extLst>
          </p:cNvPr>
          <p:cNvPicPr>
            <a:picLocks noChangeAspect="1"/>
          </p:cNvPicPr>
          <p:nvPr/>
        </p:nvPicPr>
        <p:blipFill rotWithShape="1">
          <a:blip r:embed="rId3"/>
          <a:srcRect b="14492"/>
          <a:stretch/>
        </p:blipFill>
        <p:spPr>
          <a:xfrm>
            <a:off x="7041263" y="1628774"/>
            <a:ext cx="4770386" cy="3028951"/>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3" name="Footer Placeholder 2">
            <a:extLst>
              <a:ext uri="{FF2B5EF4-FFF2-40B4-BE49-F238E27FC236}">
                <a16:creationId xmlns:a16="http://schemas.microsoft.com/office/drawing/2014/main" id="{52C17ECA-2F52-09B3-3D4C-925A9EFD32D4}"/>
              </a:ext>
              <a:ext uri="{C183D7F6-B498-43B3-948B-1728B52AA6E4}">
                <adec:decorative xmlns:adec="http://schemas.microsoft.com/office/drawing/2017/decorative" val="1"/>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Tree>
    <p:extLst>
      <p:ext uri="{BB962C8B-B14F-4D97-AF65-F5344CB8AC3E}">
        <p14:creationId xmlns:p14="http://schemas.microsoft.com/office/powerpoint/2010/main" val="66189161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C79EA-39CA-4866-89F5-7E79A6AC85D6}"/>
              </a:ext>
            </a:extLst>
          </p:cNvPr>
          <p:cNvSpPr>
            <a:spLocks noGrp="1"/>
          </p:cNvSpPr>
          <p:nvPr>
            <p:ph type="title"/>
          </p:nvPr>
        </p:nvSpPr>
        <p:spPr>
          <a:xfrm>
            <a:off x="586740" y="477162"/>
            <a:ext cx="11018520" cy="553998"/>
          </a:xfrm>
        </p:spPr>
        <p:txBody>
          <a:bodyPr/>
          <a:lstStyle/>
          <a:p>
            <a:r>
              <a:rPr lang="en-US" dirty="0"/>
              <a:t>Dynamic content and expressions</a:t>
            </a:r>
            <a:endParaRPr lang="en-GB" dirty="0"/>
          </a:p>
        </p:txBody>
      </p:sp>
      <p:sp>
        <p:nvSpPr>
          <p:cNvPr id="3" name="Text Placeholder 2">
            <a:extLst>
              <a:ext uri="{FF2B5EF4-FFF2-40B4-BE49-F238E27FC236}">
                <a16:creationId xmlns:a16="http://schemas.microsoft.com/office/drawing/2014/main" id="{83F77126-54C4-4E12-9EB4-6BF8611554A4}"/>
              </a:ext>
            </a:extLst>
          </p:cNvPr>
          <p:cNvSpPr txBox="1">
            <a:spLocks/>
          </p:cNvSpPr>
          <p:nvPr/>
        </p:nvSpPr>
        <p:spPr>
          <a:xfrm>
            <a:off x="603846" y="1534179"/>
            <a:ext cx="5346565" cy="204363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b="1" dirty="0">
                <a:solidFill>
                  <a:schemeClr val="tx1">
                    <a:lumMod val="85000"/>
                    <a:lumOff val="15000"/>
                  </a:schemeClr>
                </a:solidFill>
              </a:rPr>
              <a:t>Dynamic content </a:t>
            </a:r>
            <a:r>
              <a:rPr lang="en-GB" dirty="0">
                <a:solidFill>
                  <a:schemeClr val="tx1">
                    <a:lumMod val="85000"/>
                    <a:lumOff val="15000"/>
                  </a:schemeClr>
                </a:solidFill>
              </a:rPr>
              <a:t>– reuse any values that exist in the context of the current flow</a:t>
            </a:r>
          </a:p>
          <a:p>
            <a:pPr marL="0" indent="0">
              <a:buNone/>
            </a:pPr>
            <a:endParaRPr lang="en-GB" dirty="0">
              <a:solidFill>
                <a:schemeClr val="tx1">
                  <a:lumMod val="85000"/>
                  <a:lumOff val="15000"/>
                </a:schemeClr>
              </a:solidFill>
            </a:endParaRPr>
          </a:p>
          <a:p>
            <a:pPr marL="0" indent="0">
              <a:buNone/>
            </a:pPr>
            <a:r>
              <a:rPr lang="en-GB" b="1" dirty="0">
                <a:solidFill>
                  <a:schemeClr val="tx1">
                    <a:lumMod val="85000"/>
                    <a:lumOff val="15000"/>
                  </a:schemeClr>
                </a:solidFill>
              </a:rPr>
              <a:t>Expressions</a:t>
            </a:r>
            <a:r>
              <a:rPr lang="en-GB" dirty="0">
                <a:solidFill>
                  <a:schemeClr val="tx1">
                    <a:lumMod val="85000"/>
                    <a:lumOff val="15000"/>
                  </a:schemeClr>
                </a:solidFill>
              </a:rPr>
              <a:t> – perform various transformations and calculations</a:t>
            </a:r>
          </a:p>
        </p:txBody>
      </p:sp>
      <p:pic>
        <p:nvPicPr>
          <p:cNvPr id="5" name="Picture 4" descr="Example of how result of Get current weather action is used in the next action and results are sent to Teams chat">
            <a:extLst>
              <a:ext uri="{FF2B5EF4-FFF2-40B4-BE49-F238E27FC236}">
                <a16:creationId xmlns:a16="http://schemas.microsoft.com/office/drawing/2014/main" id="{8E924471-71CF-4820-9499-0B493A0FA810}"/>
              </a:ext>
            </a:extLst>
          </p:cNvPr>
          <p:cNvPicPr>
            <a:picLocks noChangeAspect="1"/>
          </p:cNvPicPr>
          <p:nvPr/>
        </p:nvPicPr>
        <p:blipFill>
          <a:blip r:embed="rId3"/>
          <a:stretch>
            <a:fillRect/>
          </a:stretch>
        </p:blipFill>
        <p:spPr>
          <a:xfrm>
            <a:off x="6260220" y="1608824"/>
            <a:ext cx="5417294" cy="2780399"/>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4" name="Footer Placeholder 2">
            <a:extLst>
              <a:ext uri="{FF2B5EF4-FFF2-40B4-BE49-F238E27FC236}">
                <a16:creationId xmlns:a16="http://schemas.microsoft.com/office/drawing/2014/main" id="{E0714BC0-790A-97C3-C956-8133A4CFF551}"/>
              </a:ext>
              <a:ext uri="{C183D7F6-B498-43B3-948B-1728B52AA6E4}">
                <adec:decorative xmlns:adec="http://schemas.microsoft.com/office/drawing/2017/decorative" val="1"/>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Tree>
    <p:extLst>
      <p:ext uri="{BB962C8B-B14F-4D97-AF65-F5344CB8AC3E}">
        <p14:creationId xmlns:p14="http://schemas.microsoft.com/office/powerpoint/2010/main" val="61671768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73ABD-8B78-4789-BDED-C4E5800E291F}"/>
              </a:ext>
            </a:extLst>
          </p:cNvPr>
          <p:cNvSpPr>
            <a:spLocks noGrp="1"/>
          </p:cNvSpPr>
          <p:nvPr>
            <p:ph type="title"/>
          </p:nvPr>
        </p:nvSpPr>
        <p:spPr>
          <a:xfrm>
            <a:off x="586740" y="459477"/>
            <a:ext cx="11018520" cy="553998"/>
          </a:xfrm>
        </p:spPr>
        <p:txBody>
          <a:bodyPr/>
          <a:lstStyle/>
          <a:p>
            <a:r>
              <a:rPr lang="en-US" dirty="0"/>
              <a:t>Microsoft Dataverse connector</a:t>
            </a:r>
            <a:endParaRPr lang="en-GB" dirty="0"/>
          </a:p>
        </p:txBody>
      </p:sp>
      <p:sp>
        <p:nvSpPr>
          <p:cNvPr id="6" name="TextBox 5">
            <a:extLst>
              <a:ext uri="{FF2B5EF4-FFF2-40B4-BE49-F238E27FC236}">
                <a16:creationId xmlns:a16="http://schemas.microsoft.com/office/drawing/2014/main" id="{2C98D110-63B8-4F52-9205-6BF4666875CB}"/>
              </a:ext>
            </a:extLst>
          </p:cNvPr>
          <p:cNvSpPr txBox="1"/>
          <p:nvPr/>
        </p:nvSpPr>
        <p:spPr>
          <a:xfrm>
            <a:off x="654686" y="1615675"/>
            <a:ext cx="5063580" cy="4782848"/>
          </a:xfrm>
          <a:prstGeom prst="rect">
            <a:avLst/>
          </a:prstGeom>
          <a:noFill/>
        </p:spPr>
        <p:txBody>
          <a:bodyPr wrap="square">
            <a:spAutoFit/>
          </a:bodyPr>
          <a:lstStyle/>
          <a:p>
            <a:pPr defTabSz="932742">
              <a:spcBef>
                <a:spcPct val="20000"/>
              </a:spcBef>
              <a:buSzPct val="90000"/>
            </a:pPr>
            <a:r>
              <a:rPr lang="en-US" sz="2800" dirty="0">
                <a:solidFill>
                  <a:schemeClr val="tx1">
                    <a:lumMod val="85000"/>
                    <a:lumOff val="15000"/>
                  </a:schemeClr>
                </a:solidFill>
                <a:cs typeface="Segoe UI" panose="020B0502040204020203" pitchFamily="34" charset="0"/>
              </a:rPr>
              <a:t>Trigger on table changes</a:t>
            </a:r>
          </a:p>
          <a:p>
            <a:pPr defTabSz="932742">
              <a:spcBef>
                <a:spcPct val="20000"/>
              </a:spcBef>
              <a:buSzPct val="90000"/>
            </a:pPr>
            <a:endParaRPr lang="en-US" sz="2800" dirty="0">
              <a:solidFill>
                <a:schemeClr val="tx1">
                  <a:lumMod val="85000"/>
                  <a:lumOff val="15000"/>
                </a:schemeClr>
              </a:solidFill>
              <a:cs typeface="Segoe UI" panose="020B0502040204020203" pitchFamily="34" charset="0"/>
            </a:endParaRPr>
          </a:p>
          <a:p>
            <a:pPr defTabSz="932742">
              <a:spcBef>
                <a:spcPct val="20000"/>
              </a:spcBef>
              <a:buSzPct val="90000"/>
            </a:pPr>
            <a:r>
              <a:rPr lang="en-US" sz="2800" dirty="0">
                <a:solidFill>
                  <a:schemeClr val="tx1">
                    <a:lumMod val="85000"/>
                    <a:lumOff val="15000"/>
                  </a:schemeClr>
                </a:solidFill>
                <a:cs typeface="Segoe UI" panose="020B0502040204020203" pitchFamily="34" charset="0"/>
              </a:rPr>
              <a:t>Create, read, update, delete rows in your tables</a:t>
            </a:r>
          </a:p>
          <a:p>
            <a:pPr defTabSz="932742">
              <a:spcBef>
                <a:spcPct val="20000"/>
              </a:spcBef>
              <a:buSzPct val="90000"/>
            </a:pPr>
            <a:endParaRPr lang="en-US" sz="2800" dirty="0">
              <a:solidFill>
                <a:schemeClr val="tx1">
                  <a:lumMod val="85000"/>
                  <a:lumOff val="15000"/>
                </a:schemeClr>
              </a:solidFill>
              <a:cs typeface="Segoe UI" panose="020B0502040204020203" pitchFamily="34" charset="0"/>
            </a:endParaRPr>
          </a:p>
          <a:p>
            <a:pPr defTabSz="932742">
              <a:spcBef>
                <a:spcPct val="20000"/>
              </a:spcBef>
              <a:buSzPct val="90000"/>
            </a:pPr>
            <a:r>
              <a:rPr lang="en-US" sz="2800" dirty="0">
                <a:solidFill>
                  <a:schemeClr val="tx1">
                    <a:lumMod val="85000"/>
                    <a:lumOff val="15000"/>
                  </a:schemeClr>
                </a:solidFill>
                <a:cs typeface="Segoe UI" panose="020B0502040204020203" pitchFamily="34" charset="0"/>
              </a:rPr>
              <a:t>Build complex queries to your custom data model</a:t>
            </a:r>
          </a:p>
          <a:p>
            <a:pPr defTabSz="932742">
              <a:spcBef>
                <a:spcPct val="20000"/>
              </a:spcBef>
              <a:buSzPct val="90000"/>
            </a:pPr>
            <a:endParaRPr lang="en-US" sz="2800" dirty="0">
              <a:solidFill>
                <a:schemeClr val="tx1">
                  <a:lumMod val="85000"/>
                  <a:lumOff val="15000"/>
                </a:schemeClr>
              </a:solidFill>
              <a:cs typeface="Segoe UI" panose="020B0502040204020203" pitchFamily="34" charset="0"/>
            </a:endParaRPr>
          </a:p>
          <a:p>
            <a:pPr defTabSz="932742">
              <a:spcBef>
                <a:spcPct val="20000"/>
              </a:spcBef>
              <a:buSzPct val="90000"/>
            </a:pPr>
            <a:r>
              <a:rPr lang="en-US" sz="2400" i="1" dirty="0">
                <a:solidFill>
                  <a:schemeClr val="tx1">
                    <a:lumMod val="85000"/>
                    <a:lumOff val="15000"/>
                  </a:schemeClr>
                </a:solidFill>
                <a:cs typeface="Segoe UI" panose="020B0502040204020203" pitchFamily="34" charset="0"/>
              </a:rPr>
              <a:t>Treated as Standard connector only in Dataverse for Teams </a:t>
            </a:r>
          </a:p>
        </p:txBody>
      </p:sp>
      <p:pic>
        <p:nvPicPr>
          <p:cNvPr id="12" name="Picture 11" descr="Microsoft Dataverse connector has triggers and actions. We will primarily use 'When a row is added...' trigger and actions on rows in the labs for this module">
            <a:extLst>
              <a:ext uri="{FF2B5EF4-FFF2-40B4-BE49-F238E27FC236}">
                <a16:creationId xmlns:a16="http://schemas.microsoft.com/office/drawing/2014/main" id="{AD53395D-486B-4338-A96D-CFF51CCA02DF}"/>
              </a:ext>
            </a:extLst>
          </p:cNvPr>
          <p:cNvPicPr>
            <a:picLocks noChangeAspect="1"/>
          </p:cNvPicPr>
          <p:nvPr/>
        </p:nvPicPr>
        <p:blipFill rotWithShape="1">
          <a:blip r:embed="rId2"/>
          <a:srcRect t="1327" r="3244" b="4825"/>
          <a:stretch/>
        </p:blipFill>
        <p:spPr>
          <a:xfrm>
            <a:off x="5888095" y="1716561"/>
            <a:ext cx="6128645" cy="3504091"/>
          </a:xfrm>
          <a:prstGeom prst="roundRect">
            <a:avLst>
              <a:gd name="adj" fmla="val 2358"/>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3" name="Footer Placeholder 2">
            <a:extLst>
              <a:ext uri="{FF2B5EF4-FFF2-40B4-BE49-F238E27FC236}">
                <a16:creationId xmlns:a16="http://schemas.microsoft.com/office/drawing/2014/main" id="{6E42A033-90B0-4974-D8EE-8793913C73D6}"/>
              </a:ext>
              <a:ext uri="{C183D7F6-B498-43B3-948B-1728B52AA6E4}">
                <adec:decorative xmlns:adec="http://schemas.microsoft.com/office/drawing/2017/decorative" val="1"/>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Tree>
    <p:extLst>
      <p:ext uri="{BB962C8B-B14F-4D97-AF65-F5344CB8AC3E}">
        <p14:creationId xmlns:p14="http://schemas.microsoft.com/office/powerpoint/2010/main" val="69972626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36D81-3568-45E4-9113-740D2E218810}"/>
              </a:ext>
            </a:extLst>
          </p:cNvPr>
          <p:cNvSpPr>
            <a:spLocks noGrp="1"/>
          </p:cNvSpPr>
          <p:nvPr>
            <p:ph type="title"/>
          </p:nvPr>
        </p:nvSpPr>
        <p:spPr>
          <a:xfrm>
            <a:off x="607175" y="451501"/>
            <a:ext cx="11018520" cy="553998"/>
          </a:xfrm>
        </p:spPr>
        <p:txBody>
          <a:bodyPr/>
          <a:lstStyle/>
          <a:p>
            <a:r>
              <a:rPr lang="en-GB"/>
              <a:t>Microsoft Teams Connector</a:t>
            </a:r>
          </a:p>
        </p:txBody>
      </p:sp>
      <p:sp>
        <p:nvSpPr>
          <p:cNvPr id="8" name="TextBox 7">
            <a:extLst>
              <a:ext uri="{FF2B5EF4-FFF2-40B4-BE49-F238E27FC236}">
                <a16:creationId xmlns:a16="http://schemas.microsoft.com/office/drawing/2014/main" id="{B3A34981-9721-4C2B-B00E-55AA8208D986}"/>
              </a:ext>
            </a:extLst>
          </p:cNvPr>
          <p:cNvSpPr txBox="1"/>
          <p:nvPr/>
        </p:nvSpPr>
        <p:spPr>
          <a:xfrm>
            <a:off x="709815" y="1716561"/>
            <a:ext cx="5406620" cy="3557897"/>
          </a:xfrm>
          <a:prstGeom prst="rect">
            <a:avLst/>
          </a:prstGeom>
          <a:noFill/>
        </p:spPr>
        <p:txBody>
          <a:bodyPr wrap="square">
            <a:spAutoFit/>
          </a:bodyPr>
          <a:lstStyle/>
          <a:p>
            <a:pPr defTabSz="932742">
              <a:spcBef>
                <a:spcPct val="20000"/>
              </a:spcBef>
              <a:buSzPct val="90000"/>
            </a:pPr>
            <a:r>
              <a:rPr lang="en-US" sz="2800" dirty="0">
                <a:solidFill>
                  <a:schemeClr val="tx1">
                    <a:lumMod val="85000"/>
                    <a:lumOff val="15000"/>
                  </a:schemeClr>
                </a:solidFill>
                <a:cs typeface="Segoe UI" panose="020B0502040204020203" pitchFamily="34" charset="0"/>
              </a:rPr>
              <a:t>Integrate anything with Microsoft Teams using built-in </a:t>
            </a:r>
            <a:br>
              <a:rPr lang="en-US" sz="2800" dirty="0">
                <a:solidFill>
                  <a:schemeClr val="tx1">
                    <a:lumMod val="85000"/>
                    <a:lumOff val="15000"/>
                  </a:schemeClr>
                </a:solidFill>
                <a:cs typeface="Segoe UI" panose="020B0502040204020203" pitchFamily="34" charset="0"/>
              </a:rPr>
            </a:br>
            <a:r>
              <a:rPr lang="en-US" sz="2800" dirty="0">
                <a:solidFill>
                  <a:schemeClr val="tx1">
                    <a:lumMod val="85000"/>
                    <a:lumOff val="15000"/>
                  </a:schemeClr>
                </a:solidFill>
                <a:cs typeface="Segoe UI" panose="020B0502040204020203" pitchFamily="34" charset="0"/>
              </a:rPr>
              <a:t>Microsoft Teams connector</a:t>
            </a:r>
          </a:p>
          <a:p>
            <a:pPr defTabSz="932742">
              <a:spcBef>
                <a:spcPct val="20000"/>
              </a:spcBef>
              <a:buSzPct val="90000"/>
            </a:pPr>
            <a:endParaRPr lang="en-US" sz="2800" dirty="0">
              <a:solidFill>
                <a:schemeClr val="tx1">
                  <a:lumMod val="85000"/>
                  <a:lumOff val="15000"/>
                </a:schemeClr>
              </a:solidFill>
              <a:cs typeface="Segoe UI" panose="020B0502040204020203" pitchFamily="34" charset="0"/>
            </a:endParaRPr>
          </a:p>
          <a:p>
            <a:pPr defTabSz="932742">
              <a:spcBef>
                <a:spcPct val="20000"/>
              </a:spcBef>
              <a:buSzPct val="90000"/>
            </a:pPr>
            <a:r>
              <a:rPr lang="en-US" sz="2800" dirty="0">
                <a:solidFill>
                  <a:schemeClr val="tx1">
                    <a:lumMod val="85000"/>
                    <a:lumOff val="15000"/>
                  </a:schemeClr>
                </a:solidFill>
                <a:cs typeface="Segoe UI" panose="020B0502040204020203" pitchFamily="34" charset="0"/>
              </a:rPr>
              <a:t>Has numerous triggers and actions </a:t>
            </a:r>
          </a:p>
          <a:p>
            <a:endParaRPr lang="en-US" sz="2400" dirty="0">
              <a:solidFill>
                <a:schemeClr val="tx1">
                  <a:lumMod val="85000"/>
                  <a:lumOff val="15000"/>
                </a:schemeClr>
              </a:solidFill>
            </a:endParaRPr>
          </a:p>
          <a:p>
            <a:endParaRPr lang="en-US" sz="2200" dirty="0">
              <a:solidFill>
                <a:schemeClr val="tx1">
                  <a:lumMod val="85000"/>
                  <a:lumOff val="15000"/>
                </a:schemeClr>
              </a:solidFill>
            </a:endParaRPr>
          </a:p>
        </p:txBody>
      </p:sp>
      <p:pic>
        <p:nvPicPr>
          <p:cNvPr id="6" name="Picture 5" descr="Examples of triggers:&#10;When a new team member is added/removed,&#10;For a selected message,&#10;When a new channel message is added&#10;Examples of actions:&#10;Create a team&#10;Add member to team&#10;Post to chat">
            <a:extLst>
              <a:ext uri="{FF2B5EF4-FFF2-40B4-BE49-F238E27FC236}">
                <a16:creationId xmlns:a16="http://schemas.microsoft.com/office/drawing/2014/main" id="{30DA012E-BE1D-442E-8248-4D1CCBCBFD98}"/>
              </a:ext>
            </a:extLst>
          </p:cNvPr>
          <p:cNvPicPr>
            <a:picLocks noChangeAspect="1"/>
          </p:cNvPicPr>
          <p:nvPr/>
        </p:nvPicPr>
        <p:blipFill>
          <a:blip r:embed="rId2"/>
          <a:stretch>
            <a:fillRect/>
          </a:stretch>
        </p:blipFill>
        <p:spPr>
          <a:xfrm>
            <a:off x="5867400" y="1705927"/>
            <a:ext cx="6172200" cy="3514725"/>
          </a:xfrm>
          <a:prstGeom prst="roundRect">
            <a:avLst>
              <a:gd name="adj" fmla="val 2358"/>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3" name="Footer Placeholder 2">
            <a:extLst>
              <a:ext uri="{FF2B5EF4-FFF2-40B4-BE49-F238E27FC236}">
                <a16:creationId xmlns:a16="http://schemas.microsoft.com/office/drawing/2014/main" id="{E47447C3-1AD2-38CD-8A2A-4F2D1BE476B7}"/>
              </a:ext>
              <a:ext uri="{C183D7F6-B498-43B3-948B-1728B52AA6E4}">
                <adec:decorative xmlns:adec="http://schemas.microsoft.com/office/drawing/2017/decorative" val="1"/>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Tree>
    <p:extLst>
      <p:ext uri="{BB962C8B-B14F-4D97-AF65-F5344CB8AC3E}">
        <p14:creationId xmlns:p14="http://schemas.microsoft.com/office/powerpoint/2010/main" val="142433293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6D750-4E65-4BCE-AD2B-6AC2E5253573}"/>
              </a:ext>
            </a:extLst>
          </p:cNvPr>
          <p:cNvSpPr>
            <a:spLocks noGrp="1"/>
          </p:cNvSpPr>
          <p:nvPr>
            <p:ph type="title"/>
          </p:nvPr>
        </p:nvSpPr>
        <p:spPr>
          <a:xfrm>
            <a:off x="552155" y="488483"/>
            <a:ext cx="11018520" cy="553998"/>
          </a:xfrm>
        </p:spPr>
        <p:txBody>
          <a:bodyPr/>
          <a:lstStyle/>
          <a:p>
            <a:r>
              <a:rPr lang="en-GB">
                <a:cs typeface="Segoe UI"/>
              </a:rPr>
              <a:t>Adaptive Cards </a:t>
            </a:r>
          </a:p>
        </p:txBody>
      </p:sp>
      <p:sp>
        <p:nvSpPr>
          <p:cNvPr id="9" name="TextBox 8">
            <a:extLst>
              <a:ext uri="{FF2B5EF4-FFF2-40B4-BE49-F238E27FC236}">
                <a16:creationId xmlns:a16="http://schemas.microsoft.com/office/drawing/2014/main" id="{D7AFCE4E-E038-4DA5-AE3B-1DD4B9210935}"/>
              </a:ext>
            </a:extLst>
          </p:cNvPr>
          <p:cNvSpPr txBox="1"/>
          <p:nvPr/>
        </p:nvSpPr>
        <p:spPr>
          <a:xfrm>
            <a:off x="588263" y="1570892"/>
            <a:ext cx="6764214" cy="2677656"/>
          </a:xfrm>
          <a:prstGeom prst="rect">
            <a:avLst/>
          </a:prstGeom>
          <a:noFill/>
        </p:spPr>
        <p:txBody>
          <a:bodyPr wrap="square">
            <a:spAutoFit/>
          </a:bodyPr>
          <a:lstStyle/>
          <a:p>
            <a:r>
              <a:rPr lang="en-GB" sz="2400" b="1" i="0" dirty="0">
                <a:solidFill>
                  <a:schemeClr val="tx1">
                    <a:lumMod val="85000"/>
                    <a:lumOff val="15000"/>
                  </a:schemeClr>
                </a:solidFill>
                <a:effectLst/>
                <a:latin typeface="Segoe UI" panose="020B0502040204020203" pitchFamily="34" charset="0"/>
              </a:rPr>
              <a:t>Adaptive Cards </a:t>
            </a:r>
            <a:r>
              <a:rPr lang="en-GB" sz="2400" b="0" i="0" dirty="0">
                <a:solidFill>
                  <a:schemeClr val="tx1">
                    <a:lumMod val="85000"/>
                    <a:lumOff val="15000"/>
                  </a:schemeClr>
                </a:solidFill>
                <a:effectLst/>
                <a:latin typeface="Segoe UI" panose="020B0502040204020203" pitchFamily="34" charset="0"/>
              </a:rPr>
              <a:t>are a platform-agnostic method of sharing and displaying blocks of information</a:t>
            </a:r>
          </a:p>
          <a:p>
            <a:endParaRPr lang="en-GB" sz="2400" dirty="0">
              <a:solidFill>
                <a:schemeClr val="tx1">
                  <a:lumMod val="85000"/>
                  <a:lumOff val="15000"/>
                </a:schemeClr>
              </a:solidFill>
              <a:latin typeface="Segoe UI" panose="020B0502040204020203" pitchFamily="34" charset="0"/>
            </a:endParaRPr>
          </a:p>
          <a:p>
            <a:r>
              <a:rPr lang="en-GB" sz="2400" b="0" i="0" dirty="0">
                <a:solidFill>
                  <a:schemeClr val="tx1">
                    <a:lumMod val="85000"/>
                    <a:lumOff val="15000"/>
                  </a:schemeClr>
                </a:solidFill>
                <a:effectLst/>
                <a:latin typeface="Segoe UI" panose="020B0502040204020203" pitchFamily="34" charset="0"/>
              </a:rPr>
              <a:t>Consistent UI patterns to display information as part of a business process/automation</a:t>
            </a:r>
          </a:p>
          <a:p>
            <a:endParaRPr lang="en-GB" sz="2400" dirty="0">
              <a:solidFill>
                <a:schemeClr val="tx1">
                  <a:lumMod val="85000"/>
                  <a:lumOff val="15000"/>
                </a:schemeClr>
              </a:solidFill>
              <a:latin typeface="Segoe UI" panose="020B0502040204020203" pitchFamily="34" charset="0"/>
            </a:endParaRPr>
          </a:p>
          <a:p>
            <a:r>
              <a:rPr lang="en-GB" sz="2400" b="0" i="0" dirty="0">
                <a:solidFill>
                  <a:schemeClr val="tx1">
                    <a:lumMod val="85000"/>
                    <a:lumOff val="15000"/>
                  </a:schemeClr>
                </a:solidFill>
                <a:effectLst/>
                <a:latin typeface="Segoe UI" panose="020B0502040204020203" pitchFamily="34" charset="0"/>
              </a:rPr>
              <a:t>Author Adaptive Cards in </a:t>
            </a:r>
            <a:r>
              <a:rPr lang="en-GB" sz="2400" b="1" i="0" dirty="0">
                <a:solidFill>
                  <a:schemeClr val="tx1">
                    <a:lumMod val="85000"/>
                    <a:lumOff val="15000"/>
                  </a:schemeClr>
                </a:solidFill>
                <a:effectLst/>
                <a:latin typeface="Segoe UI" panose="020B0502040204020203" pitchFamily="34" charset="0"/>
              </a:rPr>
              <a:t>JSON format</a:t>
            </a:r>
            <a:endParaRPr lang="en-GB" sz="2400" dirty="0">
              <a:solidFill>
                <a:schemeClr val="tx1">
                  <a:lumMod val="85000"/>
                  <a:lumOff val="15000"/>
                </a:schemeClr>
              </a:solidFill>
            </a:endParaRPr>
          </a:p>
        </p:txBody>
      </p:sp>
      <p:pic>
        <p:nvPicPr>
          <p:cNvPr id="5" name="Picture 4" descr="Example of an adaptive card that has multiple formatted text blocks, image, hyperlink and a button">
            <a:extLst>
              <a:ext uri="{FF2B5EF4-FFF2-40B4-BE49-F238E27FC236}">
                <a16:creationId xmlns:a16="http://schemas.microsoft.com/office/drawing/2014/main" id="{E7C38D39-31D9-4FFB-A3D7-FBE5D5622D91}"/>
              </a:ext>
            </a:extLst>
          </p:cNvPr>
          <p:cNvPicPr>
            <a:picLocks noChangeAspect="1"/>
          </p:cNvPicPr>
          <p:nvPr/>
        </p:nvPicPr>
        <p:blipFill>
          <a:blip r:embed="rId3"/>
          <a:stretch>
            <a:fillRect/>
          </a:stretch>
        </p:blipFill>
        <p:spPr>
          <a:xfrm>
            <a:off x="8095802" y="1547446"/>
            <a:ext cx="2649226" cy="4536139"/>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3" name="Footer Placeholder 2">
            <a:extLst>
              <a:ext uri="{FF2B5EF4-FFF2-40B4-BE49-F238E27FC236}">
                <a16:creationId xmlns:a16="http://schemas.microsoft.com/office/drawing/2014/main" id="{D4EC0F0B-4F19-0150-C154-A23E76A0D3E9}"/>
              </a:ext>
              <a:ext uri="{C183D7F6-B498-43B3-948B-1728B52AA6E4}">
                <adec:decorative xmlns:adec="http://schemas.microsoft.com/office/drawing/2017/decorative" val="1"/>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Tree>
    <p:extLst>
      <p:ext uri="{BB962C8B-B14F-4D97-AF65-F5344CB8AC3E}">
        <p14:creationId xmlns:p14="http://schemas.microsoft.com/office/powerpoint/2010/main" val="12754905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6D750-4E65-4BCE-AD2B-6AC2E5253573}"/>
              </a:ext>
            </a:extLst>
          </p:cNvPr>
          <p:cNvSpPr>
            <a:spLocks noGrp="1"/>
          </p:cNvSpPr>
          <p:nvPr>
            <p:ph type="title"/>
          </p:nvPr>
        </p:nvSpPr>
        <p:spPr>
          <a:xfrm>
            <a:off x="588263" y="457200"/>
            <a:ext cx="11018520" cy="553998"/>
          </a:xfrm>
        </p:spPr>
        <p:txBody>
          <a:bodyPr/>
          <a:lstStyle/>
          <a:p>
            <a:r>
              <a:rPr lang="en-GB" dirty="0">
                <a:cs typeface="Segoe UI"/>
              </a:rPr>
              <a:t>Actions with Adaptive Cards</a:t>
            </a:r>
          </a:p>
        </p:txBody>
      </p:sp>
      <p:sp>
        <p:nvSpPr>
          <p:cNvPr id="9" name="TextBox 8">
            <a:extLst>
              <a:ext uri="{FF2B5EF4-FFF2-40B4-BE49-F238E27FC236}">
                <a16:creationId xmlns:a16="http://schemas.microsoft.com/office/drawing/2014/main" id="{D7AFCE4E-E038-4DA5-AE3B-1DD4B9210935}"/>
              </a:ext>
            </a:extLst>
          </p:cNvPr>
          <p:cNvSpPr txBox="1"/>
          <p:nvPr/>
        </p:nvSpPr>
        <p:spPr>
          <a:xfrm>
            <a:off x="588263" y="1962624"/>
            <a:ext cx="5255691" cy="2677656"/>
          </a:xfrm>
          <a:prstGeom prst="rect">
            <a:avLst/>
          </a:prstGeom>
          <a:noFill/>
        </p:spPr>
        <p:txBody>
          <a:bodyPr wrap="square">
            <a:spAutoFit/>
          </a:bodyPr>
          <a:lstStyle/>
          <a:p>
            <a:pPr algn="l"/>
            <a:r>
              <a:rPr lang="en-GB" sz="2400" i="0" dirty="0">
                <a:solidFill>
                  <a:schemeClr val="tx1">
                    <a:lumMod val="85000"/>
                    <a:lumOff val="15000"/>
                  </a:schemeClr>
                </a:solidFill>
                <a:effectLst/>
                <a:latin typeface="Segoe UI" panose="020B0502040204020203" pitchFamily="34" charset="0"/>
              </a:rPr>
              <a:t>Available in Microsoft Teams and Office 365 Outlook connectors</a:t>
            </a:r>
          </a:p>
          <a:p>
            <a:pPr algn="l"/>
            <a:endParaRPr lang="en-GB" sz="2400" i="0" dirty="0">
              <a:solidFill>
                <a:schemeClr val="tx1">
                  <a:lumMod val="85000"/>
                  <a:lumOff val="15000"/>
                </a:schemeClr>
              </a:solidFill>
              <a:effectLst/>
              <a:latin typeface="Segoe UI" panose="020B0502040204020203" pitchFamily="34" charset="0"/>
            </a:endParaRPr>
          </a:p>
          <a:p>
            <a:pPr algn="l"/>
            <a:r>
              <a:rPr lang="en-GB" sz="2400" dirty="0">
                <a:solidFill>
                  <a:schemeClr val="tx1">
                    <a:lumMod val="85000"/>
                    <a:lumOff val="15000"/>
                  </a:schemeClr>
                </a:solidFill>
                <a:latin typeface="Segoe UI" panose="020B0502040204020203" pitchFamily="34" charset="0"/>
              </a:rPr>
              <a:t>Send cards</a:t>
            </a:r>
            <a:r>
              <a:rPr lang="en-GB" sz="2400" i="0" dirty="0">
                <a:solidFill>
                  <a:schemeClr val="tx1">
                    <a:lumMod val="85000"/>
                    <a:lumOff val="15000"/>
                  </a:schemeClr>
                </a:solidFill>
                <a:effectLst/>
                <a:latin typeface="Segoe UI" panose="020B0502040204020203" pitchFamily="34" charset="0"/>
              </a:rPr>
              <a:t> directly to users</a:t>
            </a:r>
          </a:p>
          <a:p>
            <a:endParaRPr lang="en-GB" sz="2400" dirty="0">
              <a:solidFill>
                <a:schemeClr val="tx1">
                  <a:lumMod val="85000"/>
                  <a:lumOff val="15000"/>
                </a:schemeClr>
              </a:solidFill>
              <a:latin typeface="Segoe UI" panose="020B0502040204020203" pitchFamily="34" charset="0"/>
            </a:endParaRPr>
          </a:p>
          <a:p>
            <a:pPr algn="l"/>
            <a:r>
              <a:rPr lang="en-GB" sz="2400" i="0" dirty="0">
                <a:solidFill>
                  <a:schemeClr val="tx1">
                    <a:lumMod val="85000"/>
                    <a:lumOff val="15000"/>
                  </a:schemeClr>
                </a:solidFill>
                <a:effectLst/>
                <a:latin typeface="Segoe UI" panose="020B0502040204020203" pitchFamily="34" charset="0"/>
              </a:rPr>
              <a:t>Send cards to </a:t>
            </a:r>
            <a:r>
              <a:rPr lang="en-GB" sz="2400" dirty="0">
                <a:solidFill>
                  <a:schemeClr val="tx1">
                    <a:lumMod val="85000"/>
                    <a:lumOff val="15000"/>
                  </a:schemeClr>
                </a:solidFill>
                <a:latin typeface="Segoe UI" panose="020B0502040204020203" pitchFamily="34" charset="0"/>
              </a:rPr>
              <a:t>team channels</a:t>
            </a:r>
            <a:br>
              <a:rPr lang="en-GB" sz="2400" b="0" i="0" dirty="0">
                <a:solidFill>
                  <a:schemeClr val="tx1">
                    <a:lumMod val="85000"/>
                    <a:lumOff val="15000"/>
                  </a:schemeClr>
                </a:solidFill>
                <a:effectLst/>
                <a:latin typeface="Segoe UI" panose="020B0502040204020203" pitchFamily="34" charset="0"/>
              </a:rPr>
            </a:br>
            <a:endParaRPr lang="en-GB" sz="2400" dirty="0">
              <a:solidFill>
                <a:schemeClr val="tx1">
                  <a:lumMod val="85000"/>
                  <a:lumOff val="15000"/>
                </a:schemeClr>
              </a:solidFill>
            </a:endParaRPr>
          </a:p>
        </p:txBody>
      </p:sp>
      <p:pic>
        <p:nvPicPr>
          <p:cNvPr id="4" name="Picture 3">
            <a:extLst>
              <a:ext uri="{FF2B5EF4-FFF2-40B4-BE49-F238E27FC236}">
                <a16:creationId xmlns:a16="http://schemas.microsoft.com/office/drawing/2014/main" id="{CBB53FCD-2FEF-43ED-BFF3-1273F2525810}"/>
              </a:ext>
            </a:extLst>
          </p:cNvPr>
          <p:cNvPicPr>
            <a:picLocks noChangeAspect="1"/>
          </p:cNvPicPr>
          <p:nvPr/>
        </p:nvPicPr>
        <p:blipFill>
          <a:blip r:embed="rId3"/>
          <a:srcRect/>
          <a:stretch/>
        </p:blipFill>
        <p:spPr>
          <a:xfrm>
            <a:off x="5597782" y="2075940"/>
            <a:ext cx="6264999" cy="2451023"/>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3" name="Footer Placeholder 2">
            <a:extLst>
              <a:ext uri="{FF2B5EF4-FFF2-40B4-BE49-F238E27FC236}">
                <a16:creationId xmlns:a16="http://schemas.microsoft.com/office/drawing/2014/main" id="{31FB1DD8-60A9-A217-D2E7-B5D86EFCBDA9}"/>
              </a:ext>
              <a:ext uri="{C183D7F6-B498-43B3-948B-1728B52AA6E4}">
                <adec:decorative xmlns:adec="http://schemas.microsoft.com/office/drawing/2017/decorative" val="1"/>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Tree>
    <p:extLst>
      <p:ext uri="{BB962C8B-B14F-4D97-AF65-F5344CB8AC3E}">
        <p14:creationId xmlns:p14="http://schemas.microsoft.com/office/powerpoint/2010/main" val="295260189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7985096" cy="553998"/>
          </a:xfrm>
        </p:spPr>
        <p:txBody>
          <a:bodyPr/>
          <a:lstStyle/>
          <a:p>
            <a:r>
              <a:rPr lang="en-US" dirty="0">
                <a:solidFill>
                  <a:schemeClr val="tx2"/>
                </a:solidFill>
                <a:latin typeface="+mj-lt"/>
              </a:rPr>
              <a:t>Trigger Flow from Teams messages</a:t>
            </a:r>
          </a:p>
        </p:txBody>
      </p:sp>
      <p:sp>
        <p:nvSpPr>
          <p:cNvPr id="6" name="Text Placeholder 5"/>
          <p:cNvSpPr>
            <a:spLocks noGrp="1"/>
          </p:cNvSpPr>
          <p:nvPr>
            <p:ph sz="quarter" idx="10"/>
          </p:nvPr>
        </p:nvSpPr>
        <p:spPr>
          <a:xfrm>
            <a:off x="506439" y="1595597"/>
            <a:ext cx="5831917" cy="3250121"/>
          </a:xfrm>
        </p:spPr>
        <p:txBody>
          <a:bodyPr/>
          <a:lstStyle/>
          <a:p>
            <a:r>
              <a:rPr lang="en-US" sz="2400" dirty="0">
                <a:solidFill>
                  <a:schemeClr val="tx1">
                    <a:lumMod val="85000"/>
                    <a:lumOff val="15000"/>
                  </a:schemeClr>
                </a:solidFill>
              </a:rPr>
              <a:t>Start a flow from any message in Teams, using </a:t>
            </a:r>
            <a:r>
              <a:rPr lang="en-US" sz="2400" b="1" dirty="0">
                <a:solidFill>
                  <a:schemeClr val="tx1">
                    <a:lumMod val="85000"/>
                    <a:lumOff val="15000"/>
                  </a:schemeClr>
                </a:solidFill>
              </a:rPr>
              <a:t>For a selected message </a:t>
            </a:r>
            <a:r>
              <a:rPr lang="en-US" sz="2400" dirty="0">
                <a:solidFill>
                  <a:schemeClr val="tx1">
                    <a:lumMod val="85000"/>
                    <a:lumOff val="15000"/>
                  </a:schemeClr>
                </a:solidFill>
              </a:rPr>
              <a:t>trigger</a:t>
            </a:r>
          </a:p>
          <a:p>
            <a:endParaRPr lang="en-US" sz="2400" dirty="0">
              <a:solidFill>
                <a:schemeClr val="tx1">
                  <a:lumMod val="85000"/>
                  <a:lumOff val="15000"/>
                </a:schemeClr>
              </a:solidFill>
            </a:endParaRPr>
          </a:p>
          <a:p>
            <a:r>
              <a:rPr lang="en-US" sz="2400" dirty="0">
                <a:solidFill>
                  <a:schemeClr val="tx1">
                    <a:lumMod val="85000"/>
                    <a:lumOff val="15000"/>
                  </a:schemeClr>
                </a:solidFill>
              </a:rPr>
              <a:t>Create custom forms to collect information from Teams</a:t>
            </a:r>
          </a:p>
          <a:p>
            <a:endParaRPr lang="en-US" sz="2400" dirty="0">
              <a:solidFill>
                <a:schemeClr val="tx1">
                  <a:lumMod val="85000"/>
                  <a:lumOff val="15000"/>
                </a:schemeClr>
              </a:solidFill>
            </a:endParaRPr>
          </a:p>
          <a:p>
            <a:r>
              <a:rPr lang="en-US" sz="2400" dirty="0">
                <a:solidFill>
                  <a:schemeClr val="tx1">
                    <a:lumMod val="85000"/>
                    <a:lumOff val="15000"/>
                  </a:schemeClr>
                </a:solidFill>
              </a:rPr>
              <a:t>Use the message details within the flow for more context</a:t>
            </a:r>
          </a:p>
        </p:txBody>
      </p:sp>
      <p:pic>
        <p:nvPicPr>
          <p:cNvPr id="3" name="Picture 2" descr="Flows created this way are available in message actions context menu">
            <a:extLst>
              <a:ext uri="{FF2B5EF4-FFF2-40B4-BE49-F238E27FC236}">
                <a16:creationId xmlns:a16="http://schemas.microsoft.com/office/drawing/2014/main" id="{6218B754-93C3-4F71-A9D6-6F63C6DB5F1E}"/>
              </a:ext>
            </a:extLst>
          </p:cNvPr>
          <p:cNvPicPr>
            <a:picLocks noChangeAspect="1"/>
          </p:cNvPicPr>
          <p:nvPr/>
        </p:nvPicPr>
        <p:blipFill>
          <a:blip r:embed="rId3"/>
          <a:stretch>
            <a:fillRect/>
          </a:stretch>
        </p:blipFill>
        <p:spPr>
          <a:xfrm>
            <a:off x="7092315" y="1595597"/>
            <a:ext cx="4476750" cy="3886200"/>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2" name="Footer Placeholder 2">
            <a:extLst>
              <a:ext uri="{FF2B5EF4-FFF2-40B4-BE49-F238E27FC236}">
                <a16:creationId xmlns:a16="http://schemas.microsoft.com/office/drawing/2014/main" id="{2BD12B25-B258-5945-071E-E13F595E7CC6}"/>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a:solidFill>
                  <a:srgbClr val="000000"/>
                </a:solidFill>
                <a:latin typeface="Segoe UI"/>
              </a:rPr>
              <a:t>Microsoft Confidential</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F7031AB-B12E-4065-A753-70742EAEF108}"/>
              </a:ext>
              <a:ext uri="{C183D7F6-B498-43B3-948B-1728B52AA6E4}">
                <adec:decorative xmlns:adec="http://schemas.microsoft.com/office/drawing/2017/decorative" val="1"/>
              </a:ext>
            </a:extLst>
          </p:cNvPr>
          <p:cNvSpPr>
            <a:spLocks/>
          </p:cNvSpPr>
          <p:nvPr/>
        </p:nvSpPr>
        <p:spPr>
          <a:xfrm>
            <a:off x="571500" y="1508338"/>
            <a:ext cx="11049000" cy="4760700"/>
          </a:xfrm>
          <a:prstGeom prst="rect">
            <a:avLst/>
          </a:prstGeom>
          <a:noFill/>
          <a:ln w="3175">
            <a:solidFill>
              <a:schemeClr val="bg1">
                <a:lumMod val="85000"/>
              </a:schemeClr>
            </a:solidFill>
          </a:ln>
        </p:spPr>
        <p:txBody>
          <a:bodyPr wrap="square" lIns="137160" tIns="768096" rIns="137160" bIns="91440" anchor="t">
            <a:noAutofit/>
          </a:bodyPr>
          <a:lstStyle/>
          <a:p>
            <a:pPr marL="230188" indent="-230188" defTabSz="914192">
              <a:spcBef>
                <a:spcPts val="300"/>
              </a:spcBef>
              <a:spcAft>
                <a:spcPts val="300"/>
              </a:spcAft>
              <a:buFont typeface="Arial" panose="020B0604020202020204" pitchFamily="34" charset="0"/>
              <a:buChar char="•"/>
              <a:defRPr/>
            </a:pPr>
            <a:endParaRPr lang="en-US" sz="1600">
              <a:cs typeface="Segoe UI Semibold" panose="020B0702040204020203" pitchFamily="34" charset="0"/>
            </a:endParaRPr>
          </a:p>
        </p:txBody>
      </p:sp>
      <p:sp>
        <p:nvSpPr>
          <p:cNvPr id="2" name="Title 1">
            <a:extLst>
              <a:ext uri="{FF2B5EF4-FFF2-40B4-BE49-F238E27FC236}">
                <a16:creationId xmlns:a16="http://schemas.microsoft.com/office/drawing/2014/main" id="{BC57B38C-8413-4861-A4F5-7DF656AEAD0D}"/>
              </a:ext>
            </a:extLst>
          </p:cNvPr>
          <p:cNvSpPr>
            <a:spLocks noGrp="1"/>
          </p:cNvSpPr>
          <p:nvPr>
            <p:ph type="title"/>
          </p:nvPr>
        </p:nvSpPr>
        <p:spPr>
          <a:xfrm>
            <a:off x="586739" y="438071"/>
            <a:ext cx="11018520" cy="1107996"/>
          </a:xfrm>
        </p:spPr>
        <p:txBody>
          <a:bodyPr/>
          <a:lstStyle/>
          <a:p>
            <a:r>
              <a:rPr lang="en-US" dirty="0">
                <a:solidFill>
                  <a:schemeClr val="tx1">
                    <a:lumMod val="85000"/>
                    <a:lumOff val="15000"/>
                  </a:schemeClr>
                </a:solidFill>
              </a:rPr>
              <a:t>Lab 3:</a:t>
            </a:r>
            <a:br>
              <a:rPr lang="en-US" dirty="0"/>
            </a:br>
            <a:r>
              <a:rPr lang="en-US" dirty="0"/>
              <a:t>Building flows with Power Automate</a:t>
            </a:r>
          </a:p>
        </p:txBody>
      </p:sp>
      <p:sp>
        <p:nvSpPr>
          <p:cNvPr id="8" name="Rectangle 7">
            <a:extLst>
              <a:ext uri="{FF2B5EF4-FFF2-40B4-BE49-F238E27FC236}">
                <a16:creationId xmlns:a16="http://schemas.microsoft.com/office/drawing/2014/main" id="{D4FF7A47-CBB8-435B-B88D-A883B77A33E2}"/>
              </a:ext>
            </a:extLst>
          </p:cNvPr>
          <p:cNvSpPr>
            <a:spLocks/>
          </p:cNvSpPr>
          <p:nvPr/>
        </p:nvSpPr>
        <p:spPr>
          <a:xfrm>
            <a:off x="571499" y="1751640"/>
            <a:ext cx="11049000" cy="465121"/>
          </a:xfrm>
          <a:prstGeom prst="rect">
            <a:avLst/>
          </a:prstGeom>
          <a:solidFill>
            <a:schemeClr val="accent2"/>
          </a:solidFill>
        </p:spPr>
        <p:txBody>
          <a:bodyPr wrap="square" lIns="91440" tIns="45720" rIns="91440" bIns="45720" anchor="ctr">
            <a:noAutofit/>
          </a:bodyPr>
          <a:lstStyle/>
          <a:p>
            <a:pPr algn="ctr" defTabSz="914192">
              <a:spcAft>
                <a:spcPts val="300"/>
              </a:spcAft>
            </a:pPr>
            <a:r>
              <a:rPr lang="en-US" dirty="0">
                <a:solidFill>
                  <a:srgbClr val="FFFFFF"/>
                </a:solidFill>
                <a:latin typeface="Segoe Semibold"/>
                <a:cs typeface="Segoe UI Semibold"/>
              </a:rPr>
              <a:t>Objectives</a:t>
            </a:r>
          </a:p>
        </p:txBody>
      </p:sp>
      <p:grpSp>
        <p:nvGrpSpPr>
          <p:cNvPr id="9" name="Group 8">
            <a:extLst>
              <a:ext uri="{FF2B5EF4-FFF2-40B4-BE49-F238E27FC236}">
                <a16:creationId xmlns:a16="http://schemas.microsoft.com/office/drawing/2014/main" id="{3FA0384F-D0CE-445D-B234-7EDD1C677A6D}"/>
              </a:ext>
              <a:ext uri="{C183D7F6-B498-43B3-948B-1728B52AA6E4}">
                <adec:decorative xmlns:adec="http://schemas.microsoft.com/office/drawing/2017/decorative" val="1"/>
              </a:ext>
            </a:extLst>
          </p:cNvPr>
          <p:cNvGrpSpPr>
            <a:grpSpLocks/>
          </p:cNvGrpSpPr>
          <p:nvPr/>
        </p:nvGrpSpPr>
        <p:grpSpPr>
          <a:xfrm>
            <a:off x="574674" y="1751640"/>
            <a:ext cx="11045826" cy="465121"/>
            <a:chOff x="574675" y="1519848"/>
            <a:chExt cx="7312025" cy="465121"/>
          </a:xfrm>
        </p:grpSpPr>
        <p:cxnSp>
          <p:nvCxnSpPr>
            <p:cNvPr id="12" name="Straight Connector 11">
              <a:extLst>
                <a:ext uri="{FF2B5EF4-FFF2-40B4-BE49-F238E27FC236}">
                  <a16:creationId xmlns:a16="http://schemas.microsoft.com/office/drawing/2014/main" id="{EA2657A6-5FF3-4E59-94B3-355886C9B57A}"/>
                </a:ext>
                <a:ext uri="{C183D7F6-B498-43B3-948B-1728B52AA6E4}">
                  <adec:decorative xmlns:adec="http://schemas.microsoft.com/office/drawing/2017/decorative" val="1"/>
                </a:ext>
              </a:extLst>
            </p:cNvPr>
            <p:cNvCxnSpPr>
              <a:cxnSpLocks/>
            </p:cNvCxnSpPr>
            <p:nvPr/>
          </p:nvCxnSpPr>
          <p:spPr>
            <a:xfrm>
              <a:off x="574675" y="1519848"/>
              <a:ext cx="0" cy="465121"/>
            </a:xfrm>
            <a:prstGeom prst="line">
              <a:avLst/>
            </a:prstGeom>
            <a:ln w="28575" cap="rnd">
              <a:solidFill>
                <a:schemeClr val="accent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140C465-8DCE-4F31-8C4F-37C0F2DB8BFA}"/>
                </a:ext>
                <a:ext uri="{C183D7F6-B498-43B3-948B-1728B52AA6E4}">
                  <adec:decorative xmlns:adec="http://schemas.microsoft.com/office/drawing/2017/decorative" val="1"/>
                </a:ext>
              </a:extLst>
            </p:cNvPr>
            <p:cNvCxnSpPr>
              <a:cxnSpLocks/>
            </p:cNvCxnSpPr>
            <p:nvPr/>
          </p:nvCxnSpPr>
          <p:spPr>
            <a:xfrm>
              <a:off x="7886700" y="1519848"/>
              <a:ext cx="0" cy="465121"/>
            </a:xfrm>
            <a:prstGeom prst="line">
              <a:avLst/>
            </a:prstGeom>
            <a:ln w="28575" cap="rnd">
              <a:solidFill>
                <a:schemeClr val="accent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2044E162-68FA-4C0E-B9D3-D4C8561D02EE}"/>
              </a:ext>
            </a:extLst>
          </p:cNvPr>
          <p:cNvSpPr txBox="1">
            <a:spLocks/>
          </p:cNvSpPr>
          <p:nvPr/>
        </p:nvSpPr>
        <p:spPr>
          <a:xfrm>
            <a:off x="571500" y="2339873"/>
            <a:ext cx="11048999" cy="3669041"/>
          </a:xfrm>
          <a:prstGeom prst="rect">
            <a:avLst/>
          </a:prstGeom>
        </p:spPr>
        <p:txBody>
          <a:bodyPr wrap="square" lIns="91440" tIns="45720" rIns="91440" bIns="45720">
            <a:noAutofit/>
          </a:bodyPr>
          <a:lstStyle/>
          <a:p>
            <a:pPr marL="0" indent="0">
              <a:buNone/>
            </a:pPr>
            <a:endParaRPr lang="en-US" sz="1050" b="1" dirty="0">
              <a:solidFill>
                <a:schemeClr val="tx1">
                  <a:lumMod val="85000"/>
                  <a:lumOff val="15000"/>
                </a:schemeClr>
              </a:solidFill>
            </a:endParaRPr>
          </a:p>
          <a:p>
            <a:pPr marL="457200" indent="-457200">
              <a:buAutoNum type="arabicPeriod"/>
            </a:pPr>
            <a:r>
              <a:rPr lang="en-GB" sz="1600" dirty="0">
                <a:solidFill>
                  <a:schemeClr val="tx1">
                    <a:lumMod val="85000"/>
                    <a:lumOff val="15000"/>
                  </a:schemeClr>
                </a:solidFill>
                <a:cs typeface="+mn-cs"/>
              </a:rPr>
              <a:t>Create an announcement flow</a:t>
            </a:r>
          </a:p>
          <a:p>
            <a:pPr marL="457200" indent="-457200">
              <a:buAutoNum type="arabicPeriod"/>
            </a:pPr>
            <a:endParaRPr lang="en-GB" sz="1600" dirty="0">
              <a:solidFill>
                <a:schemeClr val="tx1">
                  <a:lumMod val="85000"/>
                  <a:lumOff val="15000"/>
                </a:schemeClr>
              </a:solidFill>
            </a:endParaRPr>
          </a:p>
          <a:p>
            <a:pPr marL="457200" indent="-457200">
              <a:buAutoNum type="arabicPeriod"/>
            </a:pPr>
            <a:r>
              <a:rPr lang="en-GB" sz="1600" dirty="0">
                <a:solidFill>
                  <a:schemeClr val="tx1">
                    <a:lumMod val="85000"/>
                    <a:lumOff val="15000"/>
                  </a:schemeClr>
                </a:solidFill>
                <a:cs typeface="+mn-cs"/>
              </a:rPr>
              <a:t>Create a flow to handle approvals</a:t>
            </a:r>
          </a:p>
          <a:p>
            <a:pPr marL="457200" indent="-457200">
              <a:buAutoNum type="arabicPeriod"/>
            </a:pPr>
            <a:endParaRPr lang="en-GB" sz="1600" dirty="0">
              <a:solidFill>
                <a:schemeClr val="tx1">
                  <a:lumMod val="85000"/>
                  <a:lumOff val="15000"/>
                </a:schemeClr>
              </a:solidFill>
              <a:cs typeface="+mn-cs"/>
            </a:endParaRPr>
          </a:p>
          <a:p>
            <a:pPr marL="457200" indent="-457200">
              <a:buFont typeface="Wingdings" panose="05000000000000000000" pitchFamily="2" charset="2"/>
              <a:buAutoNum type="arabicPeriod"/>
            </a:pPr>
            <a:endParaRPr lang="en-GB" sz="1600" dirty="0">
              <a:solidFill>
                <a:schemeClr val="tx1">
                  <a:lumMod val="85000"/>
                  <a:lumOff val="15000"/>
                </a:schemeClr>
              </a:solidFill>
              <a:cs typeface="+mn-cs"/>
            </a:endParaRPr>
          </a:p>
        </p:txBody>
      </p:sp>
      <p:sp>
        <p:nvSpPr>
          <p:cNvPr id="17" name="Footer Placeholder 4">
            <a:extLst>
              <a:ext uri="{FF2B5EF4-FFF2-40B4-BE49-F238E27FC236}">
                <a16:creationId xmlns:a16="http://schemas.microsoft.com/office/drawing/2014/main" id="{E243B2FB-C5E3-4E84-87ED-FB0A2A1A0F89}"/>
              </a:ext>
              <a:ext uri="{C183D7F6-B498-43B3-948B-1728B52AA6E4}">
                <adec:decorative xmlns:adec="http://schemas.microsoft.com/office/drawing/2017/decorative" val="1"/>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18" name="Slide Number Placeholder 3">
            <a:extLst>
              <a:ext uri="{FF2B5EF4-FFF2-40B4-BE49-F238E27FC236}">
                <a16:creationId xmlns:a16="http://schemas.microsoft.com/office/drawing/2014/main" id="{81A9DA9D-1DBE-46E5-BC06-5CF26ACB5995}"/>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FA41A179-B4E7-42F5-FE64-EAD42FB08868}"/>
              </a:ext>
            </a:extLst>
          </p:cNvPr>
          <p:cNvGrpSpPr/>
          <p:nvPr/>
        </p:nvGrpSpPr>
        <p:grpSpPr>
          <a:xfrm>
            <a:off x="8581057" y="5358247"/>
            <a:ext cx="752324" cy="730462"/>
            <a:chOff x="571499" y="5538576"/>
            <a:chExt cx="752324" cy="730462"/>
          </a:xfrm>
        </p:grpSpPr>
        <p:sp>
          <p:nvSpPr>
            <p:cNvPr id="5" name="Oval 4">
              <a:extLst>
                <a:ext uri="{FF2B5EF4-FFF2-40B4-BE49-F238E27FC236}">
                  <a16:creationId xmlns:a16="http://schemas.microsoft.com/office/drawing/2014/main" id="{C9197A9B-E92D-84C9-4EE8-9E8A6A25E1CA}"/>
                </a:ext>
              </a:extLst>
            </p:cNvPr>
            <p:cNvSpPr/>
            <p:nvPr/>
          </p:nvSpPr>
          <p:spPr bwMode="auto">
            <a:xfrm>
              <a:off x="571499" y="5538576"/>
              <a:ext cx="752324" cy="730462"/>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pic>
          <p:nvPicPr>
            <p:cNvPr id="3" name="Picture 2">
              <a:extLst>
                <a:ext uri="{FF2B5EF4-FFF2-40B4-BE49-F238E27FC236}">
                  <a16:creationId xmlns:a16="http://schemas.microsoft.com/office/drawing/2014/main" id="{F8A4F65A-96C9-5893-152F-E76209FA17FF}"/>
                </a:ext>
                <a:ext uri="{C183D7F6-B498-43B3-948B-1728B52AA6E4}">
                  <adec:decorative xmlns:adec="http://schemas.microsoft.com/office/drawing/2017/decorative" val="1"/>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24177" y="5685059"/>
              <a:ext cx="446967" cy="446967"/>
            </a:xfrm>
            <a:prstGeom prst="rect">
              <a:avLst/>
            </a:prstGeom>
          </p:spPr>
        </p:pic>
      </p:grpSp>
      <p:sp>
        <p:nvSpPr>
          <p:cNvPr id="4" name="TextBox 3">
            <a:extLst>
              <a:ext uri="{FF2B5EF4-FFF2-40B4-BE49-F238E27FC236}">
                <a16:creationId xmlns:a16="http://schemas.microsoft.com/office/drawing/2014/main" id="{9472189F-036F-EF75-EE34-A80B40EA613E}"/>
              </a:ext>
            </a:extLst>
          </p:cNvPr>
          <p:cNvSpPr txBox="1"/>
          <p:nvPr/>
        </p:nvSpPr>
        <p:spPr>
          <a:xfrm>
            <a:off x="9367610" y="5307979"/>
            <a:ext cx="2470286" cy="830997"/>
          </a:xfrm>
          <a:prstGeom prst="rect">
            <a:avLst/>
          </a:prstGeom>
          <a:noFill/>
        </p:spPr>
        <p:txBody>
          <a:bodyPr wrap="square">
            <a:spAutoFit/>
          </a:bodyPr>
          <a:lstStyle/>
          <a:p>
            <a:r>
              <a:rPr lang="en-GB" sz="1600" b="1" spc="-60" dirty="0">
                <a:solidFill>
                  <a:schemeClr val="tx1">
                    <a:lumMod val="85000"/>
                    <a:lumOff val="15000"/>
                  </a:schemeClr>
                </a:solidFill>
                <a:latin typeface="+mj-lt"/>
              </a:rPr>
              <a:t>Never</a:t>
            </a:r>
            <a:r>
              <a:rPr lang="en-GB" sz="1600" spc="-60" dirty="0">
                <a:solidFill>
                  <a:schemeClr val="tx1">
                    <a:lumMod val="85000"/>
                    <a:lumOff val="15000"/>
                  </a:schemeClr>
                </a:solidFill>
                <a:latin typeface="+mj-lt"/>
              </a:rPr>
              <a:t> upload your organization data</a:t>
            </a:r>
            <a:br>
              <a:rPr lang="en-GB" sz="1600" spc="-60" dirty="0">
                <a:solidFill>
                  <a:schemeClr val="tx1">
                    <a:lumMod val="85000"/>
                    <a:lumOff val="15000"/>
                  </a:schemeClr>
                </a:solidFill>
                <a:latin typeface="+mj-lt"/>
              </a:rPr>
            </a:br>
            <a:r>
              <a:rPr lang="en-GB" sz="1600" spc="-60" dirty="0">
                <a:solidFill>
                  <a:schemeClr val="tx1">
                    <a:lumMod val="85000"/>
                    <a:lumOff val="15000"/>
                  </a:schemeClr>
                </a:solidFill>
                <a:latin typeface="+mj-lt"/>
              </a:rPr>
              <a:t>to the lab tenant.</a:t>
            </a:r>
            <a:endParaRPr lang="en-US" sz="1600" spc="-60" dirty="0">
              <a:solidFill>
                <a:schemeClr val="tx1">
                  <a:lumMod val="85000"/>
                  <a:lumOff val="15000"/>
                </a:schemeClr>
              </a:solidFill>
              <a:latin typeface="+mj-lt"/>
            </a:endParaRPr>
          </a:p>
        </p:txBody>
      </p:sp>
    </p:spTree>
    <p:custDataLst>
      <p:tags r:id="rId1"/>
    </p:custDataLst>
    <p:extLst>
      <p:ext uri="{BB962C8B-B14F-4D97-AF65-F5344CB8AC3E}">
        <p14:creationId xmlns:p14="http://schemas.microsoft.com/office/powerpoint/2010/main" val="3722038547"/>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a:xfrm>
            <a:off x="621161" y="2975826"/>
            <a:ext cx="10135062" cy="830997"/>
          </a:xfrm>
        </p:spPr>
        <p:txBody>
          <a:bodyPr/>
          <a:lstStyle/>
          <a:p>
            <a:r>
              <a:rPr lang="en-US" sz="5400" dirty="0"/>
              <a:t>Appendix</a:t>
            </a:r>
          </a:p>
        </p:txBody>
      </p:sp>
      <p:sp>
        <p:nvSpPr>
          <p:cNvPr id="11" name="Footer Placeholder 2">
            <a:extLst>
              <a:ext uri="{FF2B5EF4-FFF2-40B4-BE49-F238E27FC236}">
                <a16:creationId xmlns:a16="http://schemas.microsoft.com/office/drawing/2014/main" id="{B6557B7F-8930-45B3-8C92-8E2F48E4CF5E}"/>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2" name="Slide Number Placeholder 8">
            <a:extLst>
              <a:ext uri="{FF2B5EF4-FFF2-40B4-BE49-F238E27FC236}">
                <a16:creationId xmlns:a16="http://schemas.microsoft.com/office/drawing/2014/main" id="{53D1B8DB-CDB5-4538-B1E2-EE9AC4FA8B61}"/>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49350408"/>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BDD850C-29B9-4641-B580-0B91B9EBAE00}"/>
              </a:ext>
            </a:extLst>
          </p:cNvPr>
          <p:cNvSpPr>
            <a:spLocks noGrp="1"/>
          </p:cNvSpPr>
          <p:nvPr>
            <p:ph type="body" sz="quarter" idx="12"/>
            <p:custDataLst>
              <p:custData r:id="rId2"/>
            </p:custDataLst>
          </p:nvPr>
        </p:nvSpPr>
        <p:spPr/>
        <p:txBody>
          <a:bodyPr vert="horz" lIns="0" tIns="0" rIns="0" bIns="0" rtlCol="0" anchor="t">
            <a:normAutofit/>
          </a:bodyPr>
          <a:lstStyle/>
          <a:p>
            <a:r>
              <a:rPr lang="en-US" dirty="0"/>
              <a:t>This module covers the following topics:</a:t>
            </a:r>
          </a:p>
        </p:txBody>
      </p:sp>
      <p:graphicFrame>
        <p:nvGraphicFramePr>
          <p:cNvPr id="41" name="Table 2">
            <a:extLst>
              <a:ext uri="{FF2B5EF4-FFF2-40B4-BE49-F238E27FC236}">
                <a16:creationId xmlns:a16="http://schemas.microsoft.com/office/drawing/2014/main" id="{2F2EA0C9-C38D-4F1A-8551-0B45DED4B9B8}"/>
              </a:ext>
            </a:extLst>
          </p:cNvPr>
          <p:cNvGraphicFramePr>
            <a:graphicFrameLocks noGrp="1"/>
          </p:cNvGraphicFramePr>
          <p:nvPr>
            <p:extLst>
              <p:ext uri="{D42A27DB-BD31-4B8C-83A1-F6EECF244321}">
                <p14:modId xmlns:p14="http://schemas.microsoft.com/office/powerpoint/2010/main" val="1136547455"/>
              </p:ext>
            </p:extLst>
          </p:nvPr>
        </p:nvGraphicFramePr>
        <p:xfrm>
          <a:off x="571500" y="1752870"/>
          <a:ext cx="8188960" cy="451617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473442237"/>
                    </a:ext>
                  </a:extLst>
                </a:gridCol>
                <a:gridCol w="548640">
                  <a:extLst>
                    <a:ext uri="{9D8B030D-6E8A-4147-A177-3AD203B41FA5}">
                      <a16:colId xmlns:a16="http://schemas.microsoft.com/office/drawing/2014/main" val="108120203"/>
                    </a:ext>
                  </a:extLst>
                </a:gridCol>
                <a:gridCol w="7223760">
                  <a:extLst>
                    <a:ext uri="{9D8B030D-6E8A-4147-A177-3AD203B41FA5}">
                      <a16:colId xmlns:a16="http://schemas.microsoft.com/office/drawing/2014/main" val="2189273595"/>
                    </a:ext>
                  </a:extLst>
                </a:gridCol>
                <a:gridCol w="208280">
                  <a:extLst>
                    <a:ext uri="{9D8B030D-6E8A-4147-A177-3AD203B41FA5}">
                      <a16:colId xmlns:a16="http://schemas.microsoft.com/office/drawing/2014/main" val="518262350"/>
                    </a:ext>
                  </a:extLst>
                </a:gridCol>
              </a:tblGrid>
              <a:tr h="903234">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3175" cap="flat" cmpd="sng" algn="ctr">
                      <a:solidFill>
                        <a:schemeClr val="bg1">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dirty="0">
                          <a:solidFill>
                            <a:schemeClr val="tx2"/>
                          </a:solidFill>
                          <a:latin typeface="+mn-lt"/>
                        </a:rPr>
                        <a:t>1</a:t>
                      </a:r>
                    </a:p>
                  </a:txBody>
                  <a:tcPr marT="73152" marB="73152" anchor="ctr">
                    <a:lnL w="3175" cap="flat" cmpd="sng" algn="ctr">
                      <a:noFill/>
                      <a:prstDash val="solid"/>
                      <a:round/>
                      <a:headEnd type="none" w="med" len="med"/>
                      <a:tailEnd type="none" w="med" len="med"/>
                    </a:lnL>
                    <a:lnR w="12700" cmpd="sng">
                      <a:noFill/>
                    </a:lnR>
                    <a:lnT w="3810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defTabSz="914192">
                        <a:spcBef>
                          <a:spcPts val="100"/>
                        </a:spcBef>
                        <a:spcAft>
                          <a:spcPts val="200"/>
                        </a:spcAft>
                      </a:pPr>
                      <a:endParaRPr lang="en-US" sz="1400" b="0" dirty="0">
                        <a:solidFill>
                          <a:schemeClr val="tx1"/>
                        </a:solidFill>
                        <a:cs typeface="Segoe UI Semibold"/>
                      </a:endParaRPr>
                    </a:p>
                    <a:p>
                      <a:pPr defTabSz="914192">
                        <a:spcBef>
                          <a:spcPts val="100"/>
                        </a:spcBef>
                        <a:spcAft>
                          <a:spcPts val="200"/>
                        </a:spcAft>
                      </a:pPr>
                      <a:r>
                        <a:rPr lang="en-US" sz="1600" b="0" dirty="0">
                          <a:solidFill>
                            <a:schemeClr val="tx1"/>
                          </a:solidFill>
                          <a:latin typeface="+mj-lt"/>
                          <a:cs typeface="Segoe UI Semibold"/>
                        </a:rPr>
                        <a:t>Overview of Power Automate in Microsoft Teams</a:t>
                      </a:r>
                    </a:p>
                  </a:txBody>
                  <a:tcPr marT="73152" marB="73152">
                    <a:lnL w="12700" cmpd="sng">
                      <a:noFill/>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228600" defTabSz="914192">
                        <a:spcBef>
                          <a:spcPts val="100"/>
                        </a:spcBef>
                        <a:spcAft>
                          <a:spcPts val="200"/>
                        </a:spcAft>
                        <a:buFont typeface="Wingdings" panose="05000000000000000000" pitchFamily="2" charset="2"/>
                        <a:buChar char="ü"/>
                      </a:pPr>
                      <a:endParaRPr lang="en-GB" sz="1400" b="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179405"/>
                  </a:ext>
                </a:extLst>
              </a:tr>
              <a:tr h="903234">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a:solidFill>
                            <a:schemeClr val="tx2"/>
                          </a:solidFill>
                          <a:latin typeface="+mn-lt"/>
                        </a:rPr>
                        <a:t>2</a:t>
                      </a:r>
                    </a:p>
                  </a:txBody>
                  <a:tcPr marT="73152" marB="73152" anchor="ctr">
                    <a:lnL w="3175"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0000"/>
                        </a:lnSpc>
                        <a:spcBef>
                          <a:spcPts val="100"/>
                        </a:spcBef>
                        <a:spcAft>
                          <a:spcPts val="2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Semibold"/>
                        <a:ea typeface="+mn-ea"/>
                        <a:cs typeface="Segoe UI Semibold"/>
                      </a:endParaRPr>
                    </a:p>
                    <a:p>
                      <a:pPr marL="0" marR="0" lvl="0" indent="0" algn="l" defTabSz="914192" rtl="0" eaLnBrk="1" fontAlgn="auto" latinLnBrk="0" hangingPunct="1">
                        <a:lnSpc>
                          <a:spcPct val="100000"/>
                        </a:lnSpc>
                        <a:spcBef>
                          <a:spcPts val="100"/>
                        </a:spcBef>
                        <a:spcAft>
                          <a:spcPts val="200"/>
                        </a:spcAft>
                        <a:buClrTx/>
                        <a:buSzTx/>
                        <a:buFontTx/>
                        <a:buNone/>
                        <a:tabLst/>
                        <a:defRPr/>
                      </a:pPr>
                      <a:r>
                        <a:rPr lang="en-US" sz="1600" b="0" kern="1200" noProof="0" dirty="0">
                          <a:solidFill>
                            <a:schemeClr val="tx1"/>
                          </a:solidFill>
                          <a:latin typeface="+mj-lt"/>
                          <a:ea typeface="+mn-ea"/>
                          <a:cs typeface="Segoe UI Semibold"/>
                        </a:rPr>
                        <a:t>Power Platform Connectors</a:t>
                      </a:r>
                    </a:p>
                  </a:txBody>
                  <a:tcPr marT="73152" marB="73152">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endParaRPr lang="en-GB" sz="1400" b="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8743437"/>
                  </a:ext>
                </a:extLst>
              </a:tr>
              <a:tr h="903234">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a:solidFill>
                            <a:schemeClr val="tx2"/>
                          </a:solidFill>
                          <a:latin typeface="+mn-lt"/>
                        </a:rPr>
                        <a:t>3</a:t>
                      </a:r>
                    </a:p>
                  </a:txBody>
                  <a:tcPr marT="73152" marB="73152" anchor="ctr">
                    <a:lnL w="3175"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0000"/>
                        </a:lnSpc>
                        <a:spcBef>
                          <a:spcPts val="100"/>
                        </a:spcBef>
                        <a:spcAft>
                          <a:spcPts val="2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Semibold"/>
                        <a:ea typeface="+mn-ea"/>
                        <a:cs typeface="Segoe UI Semibold"/>
                      </a:endParaRPr>
                    </a:p>
                    <a:p>
                      <a:pPr marL="0" marR="0" lvl="0" indent="0" algn="l" defTabSz="914192" rtl="0" eaLnBrk="1" fontAlgn="auto" latinLnBrk="0" hangingPunct="1">
                        <a:lnSpc>
                          <a:spcPct val="100000"/>
                        </a:lnSpc>
                        <a:spcBef>
                          <a:spcPts val="100"/>
                        </a:spcBef>
                        <a:spcAft>
                          <a:spcPts val="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a:rPr>
                        <a:t>Power Automate basics</a:t>
                      </a:r>
                    </a:p>
                  </a:txBody>
                  <a:tcPr marT="73152" marB="73152">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endParaRPr lang="en-GB" sz="1400" b="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2214051"/>
                  </a:ext>
                </a:extLst>
              </a:tr>
              <a:tr h="903234">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a:solidFill>
                            <a:schemeClr val="tx2"/>
                          </a:solidFill>
                          <a:latin typeface="+mn-lt"/>
                        </a:rPr>
                        <a:t>4</a:t>
                      </a:r>
                    </a:p>
                  </a:txBody>
                  <a:tcPr marT="73152" marB="73152" anchor="ctr">
                    <a:lnL w="3175"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0000"/>
                        </a:lnSpc>
                        <a:spcBef>
                          <a:spcPts val="100"/>
                        </a:spcBef>
                        <a:spcAft>
                          <a:spcPts val="200"/>
                        </a:spcAft>
                        <a:buClrTx/>
                        <a:buSzTx/>
                        <a:buFontTx/>
                        <a:buNone/>
                        <a:tabLst/>
                        <a:defRPr/>
                      </a:pPr>
                      <a:endParaRPr lang="en-US" sz="1400" b="0" dirty="0">
                        <a:solidFill>
                          <a:schemeClr val="tx1"/>
                        </a:solidFill>
                        <a:cs typeface="Segoe UI Semibold"/>
                      </a:endParaRPr>
                    </a:p>
                    <a:p>
                      <a:pPr marL="0" marR="0" lvl="0" indent="0" algn="l" defTabSz="914192" rtl="0" eaLnBrk="1" fontAlgn="auto" latinLnBrk="0" hangingPunct="1">
                        <a:lnSpc>
                          <a:spcPct val="100000"/>
                        </a:lnSpc>
                        <a:spcBef>
                          <a:spcPts val="100"/>
                        </a:spcBef>
                        <a:spcAft>
                          <a:spcPts val="200"/>
                        </a:spcAft>
                        <a:buClrTx/>
                        <a:buSzTx/>
                        <a:buFontTx/>
                        <a:buNone/>
                        <a:tabLst/>
                        <a:defRPr/>
                      </a:pPr>
                      <a:r>
                        <a:rPr lang="en-GB" sz="1600" b="0" dirty="0">
                          <a:solidFill>
                            <a:schemeClr val="tx1"/>
                          </a:solidFill>
                          <a:latin typeface="+mj-lt"/>
                          <a:cs typeface="Segoe UI Semibold"/>
                        </a:rPr>
                        <a:t>Adaptive cards</a:t>
                      </a:r>
                    </a:p>
                  </a:txBody>
                  <a:tcPr marT="73152" marB="73152">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endParaRPr lang="en-GB" sz="1400" b="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9691412"/>
                  </a:ext>
                </a:extLst>
              </a:tr>
              <a:tr h="903234">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a:solidFill>
                            <a:schemeClr val="tx2"/>
                          </a:solidFill>
                          <a:latin typeface="+mn-lt"/>
                        </a:rPr>
                        <a:t>5</a:t>
                      </a:r>
                    </a:p>
                  </a:txBody>
                  <a:tcPr marT="73152" marB="73152" anchor="ctr">
                    <a:lnL w="3175"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0000"/>
                        </a:lnSpc>
                        <a:spcBef>
                          <a:spcPts val="100"/>
                        </a:spcBef>
                        <a:spcAft>
                          <a:spcPts val="200"/>
                        </a:spcAft>
                        <a:buClrTx/>
                        <a:buSzTx/>
                        <a:buFontTx/>
                        <a:buNone/>
                        <a:tabLst/>
                        <a:defRPr/>
                      </a:pPr>
                      <a:endParaRPr lang="en-US" sz="1400" b="0" dirty="0">
                        <a:solidFill>
                          <a:schemeClr val="tx1"/>
                        </a:solidFill>
                        <a:cs typeface="Segoe UI Semibold"/>
                      </a:endParaRPr>
                    </a:p>
                    <a:p>
                      <a:pPr marL="0" marR="0" lvl="0" indent="0" algn="l" defTabSz="914192" rtl="0" eaLnBrk="1" fontAlgn="auto" latinLnBrk="0" hangingPunct="1">
                        <a:lnSpc>
                          <a:spcPct val="100000"/>
                        </a:lnSpc>
                        <a:spcBef>
                          <a:spcPts val="100"/>
                        </a:spcBef>
                        <a:spcAft>
                          <a:spcPts val="200"/>
                        </a:spcAft>
                        <a:buClrTx/>
                        <a:buSzTx/>
                        <a:buFontTx/>
                        <a:buNone/>
                        <a:tabLst/>
                        <a:defRPr/>
                      </a:pPr>
                      <a:r>
                        <a:rPr lang="en-GB" sz="1600" b="0" dirty="0">
                          <a:solidFill>
                            <a:schemeClr val="tx1"/>
                          </a:solidFill>
                          <a:latin typeface="+mj-lt"/>
                          <a:cs typeface="Segoe UI Semibold"/>
                        </a:rPr>
                        <a:t>Hands-on lab: Building flows with Power Automate</a:t>
                      </a:r>
                    </a:p>
                  </a:txBody>
                  <a:tcPr marT="73152" marB="73152">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endParaRPr lang="en-GB" sz="1400" b="0" dirty="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81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6803174"/>
                  </a:ext>
                </a:extLst>
              </a:tr>
            </a:tbl>
          </a:graphicData>
        </a:graphic>
      </p:graphicFrame>
      <p:cxnSp>
        <p:nvCxnSpPr>
          <p:cNvPr id="50" name="Straight Connector 49">
            <a:extLst>
              <a:ext uri="{FF2B5EF4-FFF2-40B4-BE49-F238E27FC236}">
                <a16:creationId xmlns:a16="http://schemas.microsoft.com/office/drawing/2014/main" id="{26FAB757-B91F-42E0-8DDA-81C39A2F8225}"/>
              </a:ext>
              <a:ext uri="{C183D7F6-B498-43B3-948B-1728B52AA6E4}">
                <adec:decorative xmlns:adec="http://schemas.microsoft.com/office/drawing/2017/decorative" val="1"/>
              </a:ext>
            </a:extLst>
          </p:cNvPr>
          <p:cNvCxnSpPr>
            <a:cxnSpLocks/>
          </p:cNvCxnSpPr>
          <p:nvPr/>
        </p:nvCxnSpPr>
        <p:spPr>
          <a:xfrm>
            <a:off x="8057878" y="2651173"/>
            <a:ext cx="563608"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238B2AE-E431-4EA1-8BC4-5D6AC984F8EB}"/>
              </a:ext>
              <a:ext uri="{C183D7F6-B498-43B3-948B-1728B52AA6E4}">
                <adec:decorative xmlns:adec="http://schemas.microsoft.com/office/drawing/2017/decorative" val="1"/>
              </a:ext>
            </a:extLst>
          </p:cNvPr>
          <p:cNvCxnSpPr>
            <a:cxnSpLocks/>
          </p:cNvCxnSpPr>
          <p:nvPr/>
        </p:nvCxnSpPr>
        <p:spPr>
          <a:xfrm>
            <a:off x="8057878" y="3552873"/>
            <a:ext cx="563608"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ECE0622-5E4F-47AD-AF38-87A50324A092}"/>
              </a:ext>
              <a:ext uri="{C183D7F6-B498-43B3-948B-1728B52AA6E4}">
                <adec:decorative xmlns:adec="http://schemas.microsoft.com/office/drawing/2017/decorative" val="1"/>
              </a:ext>
            </a:extLst>
          </p:cNvPr>
          <p:cNvCxnSpPr>
            <a:cxnSpLocks/>
          </p:cNvCxnSpPr>
          <p:nvPr/>
        </p:nvCxnSpPr>
        <p:spPr>
          <a:xfrm>
            <a:off x="8057878" y="4459653"/>
            <a:ext cx="563608"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589EBFA-EFA5-4BE1-BA44-BAE26F566D3E}"/>
              </a:ext>
              <a:ext uri="{C183D7F6-B498-43B3-948B-1728B52AA6E4}">
                <adec:decorative xmlns:adec="http://schemas.microsoft.com/office/drawing/2017/decorative" val="1"/>
              </a:ext>
            </a:extLst>
          </p:cNvPr>
          <p:cNvCxnSpPr>
            <a:cxnSpLocks/>
          </p:cNvCxnSpPr>
          <p:nvPr/>
        </p:nvCxnSpPr>
        <p:spPr>
          <a:xfrm>
            <a:off x="8057878" y="5364528"/>
            <a:ext cx="563608"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Footer Placeholder 2">
            <a:extLst>
              <a:ext uri="{FF2B5EF4-FFF2-40B4-BE49-F238E27FC236}">
                <a16:creationId xmlns:a16="http://schemas.microsoft.com/office/drawing/2014/main" id="{ECD277A2-DA01-4024-A1E9-96359B541ED7}"/>
              </a:ext>
              <a:ext uri="{C183D7F6-B498-43B3-948B-1728B52AA6E4}">
                <adec:decorative xmlns:adec="http://schemas.microsoft.com/office/drawing/2017/decorative" val="1"/>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pic>
        <p:nvPicPr>
          <p:cNvPr id="96" name="Picture 95" descr="Two co-workers walking in an office hallway, and having a discussions a surface laptop on their hands.">
            <a:extLst>
              <a:ext uri="{FF2B5EF4-FFF2-40B4-BE49-F238E27FC236}">
                <a16:creationId xmlns:a16="http://schemas.microsoft.com/office/drawing/2014/main" id="{305F1FC5-8F24-46D4-B8F3-C147DB355743}"/>
              </a:ext>
            </a:extLst>
          </p:cNvPr>
          <p:cNvPicPr>
            <a:picLocks noChangeAspect="1"/>
          </p:cNvPicPr>
          <p:nvPr/>
        </p:nvPicPr>
        <p:blipFill rotWithShape="1">
          <a:blip r:embed="rId5"/>
          <a:srcRect l="16228" t="2311" r="13881" b="2311"/>
          <a:stretch/>
        </p:blipFill>
        <p:spPr>
          <a:xfrm>
            <a:off x="8914424" y="0"/>
            <a:ext cx="3277576" cy="6858000"/>
          </a:xfrm>
          <a:custGeom>
            <a:avLst/>
            <a:gdLst>
              <a:gd name="connsiteX0" fmla="*/ 0 w 3627769"/>
              <a:gd name="connsiteY0" fmla="*/ 0 h 4875667"/>
              <a:gd name="connsiteX1" fmla="*/ 3627769 w 3627769"/>
              <a:gd name="connsiteY1" fmla="*/ 0 h 4875667"/>
              <a:gd name="connsiteX2" fmla="*/ 3627769 w 3627769"/>
              <a:gd name="connsiteY2" fmla="*/ 4875667 h 4875667"/>
              <a:gd name="connsiteX3" fmla="*/ 0 w 3627769"/>
              <a:gd name="connsiteY3" fmla="*/ 4875667 h 4875667"/>
            </a:gdLst>
            <a:ahLst/>
            <a:cxnLst>
              <a:cxn ang="0">
                <a:pos x="connsiteX0" y="connsiteY0"/>
              </a:cxn>
              <a:cxn ang="0">
                <a:pos x="connsiteX1" y="connsiteY1"/>
              </a:cxn>
              <a:cxn ang="0">
                <a:pos x="connsiteX2" y="connsiteY2"/>
              </a:cxn>
              <a:cxn ang="0">
                <a:pos x="connsiteX3" y="connsiteY3"/>
              </a:cxn>
            </a:cxnLst>
            <a:rect l="l" t="t" r="r" b="b"/>
            <a:pathLst>
              <a:path w="3627769" h="4875667">
                <a:moveTo>
                  <a:pt x="0" y="0"/>
                </a:moveTo>
                <a:lnTo>
                  <a:pt x="3627769" y="0"/>
                </a:lnTo>
                <a:lnTo>
                  <a:pt x="3627769" y="4875667"/>
                </a:lnTo>
                <a:lnTo>
                  <a:pt x="0" y="4875667"/>
                </a:lnTo>
                <a:close/>
              </a:path>
            </a:pathLst>
          </a:custGeom>
        </p:spPr>
      </p:pic>
      <p:sp>
        <p:nvSpPr>
          <p:cNvPr id="98" name="Slide Number Placeholder 5">
            <a:extLst>
              <a:ext uri="{FF2B5EF4-FFF2-40B4-BE49-F238E27FC236}">
                <a16:creationId xmlns:a16="http://schemas.microsoft.com/office/drawing/2014/main" id="{A9ABC2D8-91C0-4E2E-B712-C5930BDC5443}"/>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chemeClr val="bg1"/>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chemeClr val="bg1"/>
              </a:solidFill>
              <a:effectLst/>
              <a:uLnTx/>
              <a:uFillTx/>
              <a:latin typeface="Segoe UI"/>
              <a:ea typeface="+mn-ea"/>
              <a:cs typeface="+mn-cs"/>
            </a:endParaRPr>
          </a:p>
        </p:txBody>
      </p:sp>
      <p:sp>
        <p:nvSpPr>
          <p:cNvPr id="3" name="Title 1">
            <a:extLst>
              <a:ext uri="{FF2B5EF4-FFF2-40B4-BE49-F238E27FC236}">
                <a16:creationId xmlns:a16="http://schemas.microsoft.com/office/drawing/2014/main" id="{FC4EC648-5ADE-C015-767E-9F704ED15FD3}"/>
              </a:ext>
            </a:extLst>
          </p:cNvPr>
          <p:cNvSpPr txBox="1">
            <a:spLocks/>
          </p:cNvSpPr>
          <p:nvPr/>
        </p:nvSpPr>
        <p:spPr>
          <a:xfrm>
            <a:off x="588263" y="457200"/>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GB" dirty="0">
                <a:solidFill>
                  <a:schemeClr val="accent2"/>
                </a:solidFill>
                <a:cs typeface="Segoe UI"/>
              </a:rPr>
              <a:t>Module overview</a:t>
            </a:r>
          </a:p>
        </p:txBody>
      </p:sp>
    </p:spTree>
    <p:custDataLst>
      <p:tags r:id="rId1"/>
    </p:custDataLst>
    <p:extLst>
      <p:ext uri="{BB962C8B-B14F-4D97-AF65-F5344CB8AC3E}">
        <p14:creationId xmlns:p14="http://schemas.microsoft.com/office/powerpoint/2010/main" val="641711193"/>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4B6F-CDD9-479A-BCD2-C732513D5BED}"/>
              </a:ext>
            </a:extLst>
          </p:cNvPr>
          <p:cNvSpPr>
            <a:spLocks noGrp="1"/>
          </p:cNvSpPr>
          <p:nvPr>
            <p:ph type="title"/>
          </p:nvPr>
        </p:nvSpPr>
        <p:spPr>
          <a:xfrm>
            <a:off x="588263" y="457200"/>
            <a:ext cx="11018520" cy="1107996"/>
          </a:xfrm>
        </p:spPr>
        <p:txBody>
          <a:bodyPr/>
          <a:lstStyle/>
          <a:p>
            <a:r>
              <a:rPr lang="en-GB" dirty="0">
                <a:solidFill>
                  <a:schemeClr val="tx2"/>
                </a:solidFill>
                <a:latin typeface="+mj-lt"/>
              </a:rPr>
              <a:t>Create Cloud flows in Power Apps app</a:t>
            </a:r>
            <a:br>
              <a:rPr lang="en-GB" dirty="0">
                <a:solidFill>
                  <a:schemeClr val="tx2"/>
                </a:solidFill>
                <a:latin typeface="+mj-lt"/>
              </a:rPr>
            </a:br>
            <a:endParaRPr lang="en-GB" dirty="0">
              <a:solidFill>
                <a:schemeClr val="tx2"/>
              </a:solidFill>
              <a:latin typeface="+mj-lt"/>
            </a:endParaRPr>
          </a:p>
        </p:txBody>
      </p:sp>
      <p:pic>
        <p:nvPicPr>
          <p:cNvPr id="3" name="Picture 2" descr="In Power Apps Teams app you can click New and select Cloud flow options">
            <a:extLst>
              <a:ext uri="{FF2B5EF4-FFF2-40B4-BE49-F238E27FC236}">
                <a16:creationId xmlns:a16="http://schemas.microsoft.com/office/drawing/2014/main" id="{5EA2BE22-F83C-44C3-97B2-889338C49FD1}"/>
              </a:ext>
            </a:extLst>
          </p:cNvPr>
          <p:cNvPicPr>
            <a:picLocks noChangeAspect="1"/>
          </p:cNvPicPr>
          <p:nvPr/>
        </p:nvPicPr>
        <p:blipFill>
          <a:blip r:embed="rId2"/>
          <a:stretch>
            <a:fillRect/>
          </a:stretch>
        </p:blipFill>
        <p:spPr>
          <a:xfrm>
            <a:off x="247081" y="2558777"/>
            <a:ext cx="3711328" cy="1740443"/>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8" name="Picture 7" descr="Define flow name and select preferred trigger">
            <a:extLst>
              <a:ext uri="{FF2B5EF4-FFF2-40B4-BE49-F238E27FC236}">
                <a16:creationId xmlns:a16="http://schemas.microsoft.com/office/drawing/2014/main" id="{94F530CA-ED73-4E2D-B963-4A61856EC9E7}"/>
              </a:ext>
            </a:extLst>
          </p:cNvPr>
          <p:cNvPicPr>
            <a:picLocks noChangeAspect="1"/>
          </p:cNvPicPr>
          <p:nvPr/>
        </p:nvPicPr>
        <p:blipFill>
          <a:blip r:embed="rId3"/>
          <a:stretch>
            <a:fillRect/>
          </a:stretch>
        </p:blipFill>
        <p:spPr>
          <a:xfrm>
            <a:off x="4186922" y="2289203"/>
            <a:ext cx="3567179" cy="2279593"/>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11" name="Picture 10" descr="Start building flow by adding more actions">
            <a:extLst>
              <a:ext uri="{FF2B5EF4-FFF2-40B4-BE49-F238E27FC236}">
                <a16:creationId xmlns:a16="http://schemas.microsoft.com/office/drawing/2014/main" id="{82C68DFD-2886-45CF-9BEE-D4F5F0AEDDC3}"/>
              </a:ext>
            </a:extLst>
          </p:cNvPr>
          <p:cNvPicPr>
            <a:picLocks noChangeAspect="1"/>
          </p:cNvPicPr>
          <p:nvPr/>
        </p:nvPicPr>
        <p:blipFill>
          <a:blip r:embed="rId4"/>
          <a:stretch>
            <a:fillRect/>
          </a:stretch>
        </p:blipFill>
        <p:spPr>
          <a:xfrm>
            <a:off x="7942827" y="2185662"/>
            <a:ext cx="4059606" cy="2486672"/>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3DDFD921-08AA-45E6-BEF3-6BAEFD218716}"/>
              </a:ext>
            </a:extLst>
          </p:cNvPr>
          <p:cNvSpPr txBox="1"/>
          <p:nvPr/>
        </p:nvSpPr>
        <p:spPr>
          <a:xfrm>
            <a:off x="1208269" y="4985024"/>
            <a:ext cx="1849865" cy="307777"/>
          </a:xfrm>
          <a:prstGeom prst="rect">
            <a:avLst/>
          </a:prstGeom>
          <a:noFill/>
        </p:spPr>
        <p:txBody>
          <a:bodyPr wrap="none" lIns="0" tIns="0" rIns="0" bIns="0" rtlCol="0">
            <a:spAutoFit/>
          </a:bodyPr>
          <a:lstStyle/>
          <a:p>
            <a:pPr algn="l"/>
            <a:r>
              <a:rPr lang="en-US" sz="2000" dirty="0">
                <a:latin typeface="+mj-lt"/>
              </a:rPr>
              <a:t>Select flow type</a:t>
            </a:r>
            <a:endParaRPr lang="en-GB" sz="2000" dirty="0" err="1">
              <a:latin typeface="+mj-lt"/>
            </a:endParaRPr>
          </a:p>
        </p:txBody>
      </p:sp>
      <p:sp>
        <p:nvSpPr>
          <p:cNvPr id="14" name="TextBox 13">
            <a:extLst>
              <a:ext uri="{FF2B5EF4-FFF2-40B4-BE49-F238E27FC236}">
                <a16:creationId xmlns:a16="http://schemas.microsoft.com/office/drawing/2014/main" id="{CB841231-776C-4E69-9F17-42002B652BFC}"/>
              </a:ext>
            </a:extLst>
          </p:cNvPr>
          <p:cNvSpPr txBox="1"/>
          <p:nvPr/>
        </p:nvSpPr>
        <p:spPr>
          <a:xfrm>
            <a:off x="4782531" y="4985023"/>
            <a:ext cx="2710999" cy="307777"/>
          </a:xfrm>
          <a:prstGeom prst="rect">
            <a:avLst/>
          </a:prstGeom>
          <a:noFill/>
        </p:spPr>
        <p:txBody>
          <a:bodyPr wrap="none" lIns="0" tIns="0" rIns="0" bIns="0" rtlCol="0">
            <a:spAutoFit/>
          </a:bodyPr>
          <a:lstStyle/>
          <a:p>
            <a:pPr algn="l"/>
            <a:r>
              <a:rPr lang="en-US" sz="2000" dirty="0">
                <a:latin typeface="+mj-lt"/>
              </a:rPr>
              <a:t>Select preferred trigger</a:t>
            </a:r>
            <a:endParaRPr lang="en-GB" sz="2000" dirty="0" err="1">
              <a:latin typeface="+mj-lt"/>
            </a:endParaRPr>
          </a:p>
        </p:txBody>
      </p:sp>
      <p:sp>
        <p:nvSpPr>
          <p:cNvPr id="16" name="TextBox 15">
            <a:extLst>
              <a:ext uri="{FF2B5EF4-FFF2-40B4-BE49-F238E27FC236}">
                <a16:creationId xmlns:a16="http://schemas.microsoft.com/office/drawing/2014/main" id="{84960676-9F82-43F7-B8EF-7A43522F39FA}"/>
              </a:ext>
            </a:extLst>
          </p:cNvPr>
          <p:cNvSpPr txBox="1"/>
          <p:nvPr/>
        </p:nvSpPr>
        <p:spPr>
          <a:xfrm>
            <a:off x="9302575" y="4985023"/>
            <a:ext cx="1378583" cy="307777"/>
          </a:xfrm>
          <a:prstGeom prst="rect">
            <a:avLst/>
          </a:prstGeom>
          <a:noFill/>
        </p:spPr>
        <p:txBody>
          <a:bodyPr wrap="none" lIns="0" tIns="0" rIns="0" bIns="0" rtlCol="0">
            <a:spAutoFit/>
          </a:bodyPr>
          <a:lstStyle/>
          <a:p>
            <a:pPr algn="l"/>
            <a:r>
              <a:rPr lang="en-US" sz="2000" dirty="0">
                <a:latin typeface="+mj-lt"/>
              </a:rPr>
              <a:t>Add actions</a:t>
            </a:r>
            <a:endParaRPr lang="en-GB" sz="2000" dirty="0" err="1">
              <a:latin typeface="+mj-lt"/>
            </a:endParaRPr>
          </a:p>
        </p:txBody>
      </p:sp>
      <p:sp>
        <p:nvSpPr>
          <p:cNvPr id="4" name="Footer Placeholder 2">
            <a:extLst>
              <a:ext uri="{FF2B5EF4-FFF2-40B4-BE49-F238E27FC236}">
                <a16:creationId xmlns:a16="http://schemas.microsoft.com/office/drawing/2014/main" id="{46F252F4-F4DF-DBAD-BA04-DB88656ADF74}"/>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a:solidFill>
                  <a:srgbClr val="000000"/>
                </a:solidFill>
                <a:latin typeface="Segoe UI"/>
              </a:rPr>
              <a:t>Microsoft Confidential</a:t>
            </a:r>
          </a:p>
        </p:txBody>
      </p:sp>
    </p:spTree>
    <p:extLst>
      <p:ext uri="{BB962C8B-B14F-4D97-AF65-F5344CB8AC3E}">
        <p14:creationId xmlns:p14="http://schemas.microsoft.com/office/powerpoint/2010/main" val="15609125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75F4-196A-4D2B-BCCE-1C1C79AAE442}"/>
              </a:ext>
            </a:extLst>
          </p:cNvPr>
          <p:cNvSpPr>
            <a:spLocks noGrp="1"/>
          </p:cNvSpPr>
          <p:nvPr>
            <p:ph type="title"/>
          </p:nvPr>
        </p:nvSpPr>
        <p:spPr/>
        <p:txBody>
          <a:bodyPr/>
          <a:lstStyle/>
          <a:p>
            <a:r>
              <a:rPr lang="en-US" dirty="0">
                <a:solidFill>
                  <a:schemeClr val="tx2"/>
                </a:solidFill>
              </a:rPr>
              <a:t>Use </a:t>
            </a:r>
            <a:r>
              <a:rPr lang="en-US" b="1" dirty="0">
                <a:solidFill>
                  <a:schemeClr val="tx2"/>
                </a:solidFill>
              </a:rPr>
              <a:t>Conditions</a:t>
            </a:r>
            <a:r>
              <a:rPr lang="en-US" dirty="0">
                <a:solidFill>
                  <a:schemeClr val="tx2"/>
                </a:solidFill>
              </a:rPr>
              <a:t> for simple branching</a:t>
            </a:r>
            <a:endParaRPr lang="en-GB" dirty="0">
              <a:solidFill>
                <a:schemeClr val="tx2"/>
              </a:solidFill>
            </a:endParaRPr>
          </a:p>
        </p:txBody>
      </p:sp>
      <p:pic>
        <p:nvPicPr>
          <p:cNvPr id="6" name="Picture 5" descr="Add an action -&gt; Control -&gt; Condition">
            <a:extLst>
              <a:ext uri="{FF2B5EF4-FFF2-40B4-BE49-F238E27FC236}">
                <a16:creationId xmlns:a16="http://schemas.microsoft.com/office/drawing/2014/main" id="{5ABD574F-231E-4D9D-881F-0205B9BA27A2}"/>
              </a:ext>
            </a:extLst>
          </p:cNvPr>
          <p:cNvPicPr>
            <a:picLocks noChangeAspect="1"/>
          </p:cNvPicPr>
          <p:nvPr/>
        </p:nvPicPr>
        <p:blipFill>
          <a:blip r:embed="rId3"/>
          <a:stretch>
            <a:fillRect/>
          </a:stretch>
        </p:blipFill>
        <p:spPr>
          <a:xfrm>
            <a:off x="508221" y="2226091"/>
            <a:ext cx="4300806" cy="3430576"/>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4" name="Picture 2" descr="Nested conditional">
            <a:extLst>
              <a:ext uri="{FF2B5EF4-FFF2-40B4-BE49-F238E27FC236}">
                <a16:creationId xmlns:a16="http://schemas.microsoft.com/office/drawing/2014/main" id="{185895DE-9707-4433-89CF-6C1DAB4BC1B4}"/>
              </a:ext>
            </a:extLst>
          </p:cNvPr>
          <p:cNvPicPr>
            <a:picLocks noGrp="1" noChangeAspect="1" noChangeArrowheads="1"/>
          </p:cNvPicPr>
          <p:nvPr>
            <p:ph sz="quarter" idx="10"/>
          </p:nvPr>
        </p:nvPicPr>
        <p:blipFill>
          <a:blip r:embed="rId4">
            <a:extLst>
              <a:ext uri="{28A0092B-C50C-407E-A947-70E740481C1C}">
                <a14:useLocalDpi xmlns:a14="http://schemas.microsoft.com/office/drawing/2010/main" val="0"/>
              </a:ext>
            </a:extLst>
          </a:blip>
          <a:srcRect/>
          <a:stretch>
            <a:fillRect/>
          </a:stretch>
        </p:blipFill>
        <p:spPr bwMode="auto">
          <a:xfrm>
            <a:off x="5109331" y="2226090"/>
            <a:ext cx="6497452" cy="3430576"/>
          </a:xfrm>
          <a:prstGeom prst="rect">
            <a:avLst/>
          </a:prstGeom>
          <a:ln>
            <a:solidFill>
              <a:schemeClr val="tx1">
                <a:lumMod val="50000"/>
                <a:lumOff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72987764-E4CC-E077-86FF-5EDC9E053B17}"/>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a:solidFill>
                  <a:srgbClr val="000000"/>
                </a:solidFill>
                <a:latin typeface="Segoe UI"/>
              </a:rPr>
              <a:t>Microsoft Confidential</a:t>
            </a:r>
          </a:p>
        </p:txBody>
      </p:sp>
    </p:spTree>
    <p:extLst>
      <p:ext uri="{BB962C8B-B14F-4D97-AF65-F5344CB8AC3E}">
        <p14:creationId xmlns:p14="http://schemas.microsoft.com/office/powerpoint/2010/main" val="145110573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411A6-4EFA-483B-812D-2BD0E1BC3EF5}"/>
              </a:ext>
            </a:extLst>
          </p:cNvPr>
          <p:cNvSpPr>
            <a:spLocks noGrp="1"/>
          </p:cNvSpPr>
          <p:nvPr>
            <p:ph type="title"/>
          </p:nvPr>
        </p:nvSpPr>
        <p:spPr/>
        <p:txBody>
          <a:bodyPr/>
          <a:lstStyle/>
          <a:p>
            <a:r>
              <a:rPr lang="en-US" dirty="0">
                <a:solidFill>
                  <a:schemeClr val="tx2"/>
                </a:solidFill>
              </a:rPr>
              <a:t>Use </a:t>
            </a:r>
            <a:r>
              <a:rPr lang="en-US" b="1" dirty="0">
                <a:solidFill>
                  <a:schemeClr val="tx2"/>
                </a:solidFill>
              </a:rPr>
              <a:t>Switch Case for advanced branching</a:t>
            </a:r>
            <a:endParaRPr lang="en-GB" dirty="0">
              <a:solidFill>
                <a:schemeClr val="tx2"/>
              </a:solidFill>
            </a:endParaRPr>
          </a:p>
        </p:txBody>
      </p:sp>
      <p:pic>
        <p:nvPicPr>
          <p:cNvPr id="4" name="Content Placeholder 3" descr="Switch blocks allow you to have multiple conditions &#10;">
            <a:extLst>
              <a:ext uri="{FF2B5EF4-FFF2-40B4-BE49-F238E27FC236}">
                <a16:creationId xmlns:a16="http://schemas.microsoft.com/office/drawing/2014/main" id="{C18E1E23-1400-43E4-8FC6-658B88BEFC82}"/>
              </a:ext>
            </a:extLst>
          </p:cNvPr>
          <p:cNvPicPr>
            <a:picLocks noGrp="1" noChangeAspect="1"/>
          </p:cNvPicPr>
          <p:nvPr>
            <p:ph sz="quarter" idx="10"/>
          </p:nvPr>
        </p:nvPicPr>
        <p:blipFill>
          <a:blip r:embed="rId3"/>
          <a:stretch>
            <a:fillRect/>
          </a:stretch>
        </p:blipFill>
        <p:spPr>
          <a:xfrm>
            <a:off x="1092200" y="2558639"/>
            <a:ext cx="10007600" cy="2095016"/>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3" name="Footer Placeholder 2">
            <a:extLst>
              <a:ext uri="{FF2B5EF4-FFF2-40B4-BE49-F238E27FC236}">
                <a16:creationId xmlns:a16="http://schemas.microsoft.com/office/drawing/2014/main" id="{60D59C13-3A28-43CA-7371-41C3A35FF042}"/>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a:solidFill>
                  <a:srgbClr val="000000"/>
                </a:solidFill>
                <a:latin typeface="Segoe UI"/>
              </a:rPr>
              <a:t>Microsoft Confidential</a:t>
            </a:r>
          </a:p>
        </p:txBody>
      </p:sp>
    </p:spTree>
    <p:extLst>
      <p:ext uri="{BB962C8B-B14F-4D97-AF65-F5344CB8AC3E}">
        <p14:creationId xmlns:p14="http://schemas.microsoft.com/office/powerpoint/2010/main" val="36032874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949E4-1C5A-44B5-9D21-B5FE4FD0A706}"/>
              </a:ext>
            </a:extLst>
          </p:cNvPr>
          <p:cNvSpPr>
            <a:spLocks noGrp="1"/>
          </p:cNvSpPr>
          <p:nvPr>
            <p:ph type="title"/>
          </p:nvPr>
        </p:nvSpPr>
        <p:spPr>
          <a:xfrm>
            <a:off x="588263" y="460782"/>
            <a:ext cx="11018520" cy="553998"/>
          </a:xfrm>
        </p:spPr>
        <p:txBody>
          <a:bodyPr/>
          <a:lstStyle/>
          <a:p>
            <a:r>
              <a:rPr lang="en-US" sz="3600" dirty="0">
                <a:solidFill>
                  <a:schemeClr val="tx2"/>
                </a:solidFill>
              </a:rPr>
              <a:t>Use </a:t>
            </a:r>
            <a:r>
              <a:rPr lang="en-US" sz="3600" b="1" dirty="0">
                <a:solidFill>
                  <a:schemeClr val="tx2"/>
                </a:solidFill>
              </a:rPr>
              <a:t>Apply to each</a:t>
            </a:r>
            <a:r>
              <a:rPr lang="en-US" sz="3600" dirty="0">
                <a:solidFill>
                  <a:schemeClr val="tx2"/>
                </a:solidFill>
              </a:rPr>
              <a:t> action to process a list of items</a:t>
            </a:r>
            <a:endParaRPr lang="en-GB" dirty="0">
              <a:solidFill>
                <a:schemeClr val="tx2"/>
              </a:solidFill>
            </a:endParaRPr>
          </a:p>
        </p:txBody>
      </p:sp>
      <p:pic>
        <p:nvPicPr>
          <p:cNvPr id="4" name="Picture 2" descr="When you use the apply to each control, you will have to choose an output from the previous step, for which the future actions will apply to.">
            <a:extLst>
              <a:ext uri="{FF2B5EF4-FFF2-40B4-BE49-F238E27FC236}">
                <a16:creationId xmlns:a16="http://schemas.microsoft.com/office/drawing/2014/main" id="{A6ECEC72-2D43-4878-A55C-FE32B55B01F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253290" y="1435100"/>
            <a:ext cx="7680658" cy="4833938"/>
          </a:xfrm>
          <a:prstGeom prst="rect">
            <a:avLst/>
          </a:prstGeom>
          <a:ln>
            <a:solidFill>
              <a:schemeClr val="tx1">
                <a:lumMod val="50000"/>
                <a:lumOff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1D741533-9BF9-1B01-981D-294851CD6E09}"/>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a:solidFill>
                  <a:srgbClr val="000000"/>
                </a:solidFill>
                <a:latin typeface="Segoe UI"/>
              </a:rPr>
              <a:t>Microsoft Confidential</a:t>
            </a:r>
          </a:p>
        </p:txBody>
      </p:sp>
    </p:spTree>
    <p:extLst>
      <p:ext uri="{BB962C8B-B14F-4D97-AF65-F5344CB8AC3E}">
        <p14:creationId xmlns:p14="http://schemas.microsoft.com/office/powerpoint/2010/main" val="398149972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DAC72-CF99-4459-8F78-E86F74879CA9}"/>
              </a:ext>
            </a:extLst>
          </p:cNvPr>
          <p:cNvSpPr>
            <a:spLocks noGrp="1"/>
          </p:cNvSpPr>
          <p:nvPr>
            <p:ph type="title"/>
          </p:nvPr>
        </p:nvSpPr>
        <p:spPr/>
        <p:txBody>
          <a:bodyPr/>
          <a:lstStyle/>
          <a:p>
            <a:r>
              <a:rPr lang="en-US" dirty="0">
                <a:solidFill>
                  <a:schemeClr val="tx2"/>
                </a:solidFill>
              </a:rPr>
              <a:t>Use </a:t>
            </a:r>
            <a:r>
              <a:rPr lang="en-US" b="1" dirty="0">
                <a:solidFill>
                  <a:schemeClr val="tx2"/>
                </a:solidFill>
              </a:rPr>
              <a:t>Do until</a:t>
            </a:r>
            <a:r>
              <a:rPr lang="en-US" dirty="0">
                <a:solidFill>
                  <a:schemeClr val="tx2"/>
                </a:solidFill>
              </a:rPr>
              <a:t> for looping</a:t>
            </a:r>
            <a:endParaRPr lang="en-GB" dirty="0">
              <a:solidFill>
                <a:schemeClr val="tx2"/>
              </a:solidFill>
            </a:endParaRPr>
          </a:p>
        </p:txBody>
      </p:sp>
      <p:pic>
        <p:nvPicPr>
          <p:cNvPr id="4" name="Content Placeholder 3" descr="Do until example">
            <a:extLst>
              <a:ext uri="{FF2B5EF4-FFF2-40B4-BE49-F238E27FC236}">
                <a16:creationId xmlns:a16="http://schemas.microsoft.com/office/drawing/2014/main" id="{63BC1E29-736D-41BE-A34A-E061D983D289}"/>
              </a:ext>
            </a:extLst>
          </p:cNvPr>
          <p:cNvPicPr>
            <a:picLocks noGrp="1" noChangeAspect="1"/>
          </p:cNvPicPr>
          <p:nvPr>
            <p:ph sz="quarter" idx="10"/>
          </p:nvPr>
        </p:nvPicPr>
        <p:blipFill>
          <a:blip r:embed="rId3"/>
          <a:stretch>
            <a:fillRect/>
          </a:stretch>
        </p:blipFill>
        <p:spPr>
          <a:xfrm>
            <a:off x="980688" y="1614054"/>
            <a:ext cx="9847296" cy="4654983"/>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3" name="Footer Placeholder 2">
            <a:extLst>
              <a:ext uri="{FF2B5EF4-FFF2-40B4-BE49-F238E27FC236}">
                <a16:creationId xmlns:a16="http://schemas.microsoft.com/office/drawing/2014/main" id="{ADBE442D-05FB-3D58-1ADB-2A173020E83F}"/>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a:solidFill>
                  <a:srgbClr val="000000"/>
                </a:solidFill>
                <a:latin typeface="Segoe UI"/>
              </a:rPr>
              <a:t>Microsoft Confidential</a:t>
            </a:r>
          </a:p>
        </p:txBody>
      </p:sp>
    </p:spTree>
    <p:extLst>
      <p:ext uri="{BB962C8B-B14F-4D97-AF65-F5344CB8AC3E}">
        <p14:creationId xmlns:p14="http://schemas.microsoft.com/office/powerpoint/2010/main" val="396453569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F6F82-DA17-4EE9-99E2-BA8785943096}"/>
              </a:ext>
            </a:extLst>
          </p:cNvPr>
          <p:cNvSpPr>
            <a:spLocks noGrp="1"/>
          </p:cNvSpPr>
          <p:nvPr>
            <p:ph type="title"/>
          </p:nvPr>
        </p:nvSpPr>
        <p:spPr/>
        <p:txBody>
          <a:bodyPr/>
          <a:lstStyle/>
          <a:p>
            <a:r>
              <a:rPr lang="en-US" sz="3600" dirty="0">
                <a:solidFill>
                  <a:schemeClr val="tx2"/>
                </a:solidFill>
              </a:rPr>
              <a:t>Use a </a:t>
            </a:r>
            <a:r>
              <a:rPr lang="en-US" sz="3600" b="1" dirty="0">
                <a:solidFill>
                  <a:schemeClr val="tx2"/>
                </a:solidFill>
              </a:rPr>
              <a:t>Scope</a:t>
            </a:r>
            <a:r>
              <a:rPr lang="en-US" sz="3600" dirty="0">
                <a:solidFill>
                  <a:schemeClr val="tx2"/>
                </a:solidFill>
              </a:rPr>
              <a:t> to group two or more actions together</a:t>
            </a:r>
            <a:endParaRPr lang="en-GB" dirty="0">
              <a:solidFill>
                <a:schemeClr val="tx2"/>
              </a:solidFill>
            </a:endParaRPr>
          </a:p>
        </p:txBody>
      </p:sp>
      <p:pic>
        <p:nvPicPr>
          <p:cNvPr id="4" name="Content Placeholder 3" descr="Scopes allow you to visually collapse the actions inside of them. Think of scopes as an organizational control. &#10;">
            <a:extLst>
              <a:ext uri="{FF2B5EF4-FFF2-40B4-BE49-F238E27FC236}">
                <a16:creationId xmlns:a16="http://schemas.microsoft.com/office/drawing/2014/main" id="{293FB7F4-5A58-4177-84AD-D89400D283BF}"/>
              </a:ext>
            </a:extLst>
          </p:cNvPr>
          <p:cNvPicPr>
            <a:picLocks noGrp="1" noChangeAspect="1"/>
          </p:cNvPicPr>
          <p:nvPr>
            <p:ph sz="quarter" idx="10"/>
          </p:nvPr>
        </p:nvPicPr>
        <p:blipFill>
          <a:blip r:embed="rId3"/>
          <a:stretch>
            <a:fillRect/>
          </a:stretch>
        </p:blipFill>
        <p:spPr>
          <a:xfrm>
            <a:off x="1518774" y="1955036"/>
            <a:ext cx="8165553" cy="4314002"/>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3" name="Footer Placeholder 2">
            <a:extLst>
              <a:ext uri="{FF2B5EF4-FFF2-40B4-BE49-F238E27FC236}">
                <a16:creationId xmlns:a16="http://schemas.microsoft.com/office/drawing/2014/main" id="{D7C51A4B-5917-7E6A-7436-02416C9DF750}"/>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a:solidFill>
                  <a:srgbClr val="000000"/>
                </a:solidFill>
                <a:latin typeface="Segoe UI"/>
              </a:rPr>
              <a:t>Microsoft Confidential</a:t>
            </a:r>
          </a:p>
        </p:txBody>
      </p:sp>
    </p:spTree>
    <p:extLst>
      <p:ext uri="{BB962C8B-B14F-4D97-AF65-F5344CB8AC3E}">
        <p14:creationId xmlns:p14="http://schemas.microsoft.com/office/powerpoint/2010/main" val="327624421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D9F8841-BBBD-4248-A6AA-670EAC63CDC4}"/>
              </a:ext>
              <a:ext uri="{C183D7F6-B498-43B3-948B-1728B52AA6E4}">
                <adec:decorative xmlns:adec="http://schemas.microsoft.com/office/drawing/2017/decorative" val="1"/>
              </a:ext>
            </a:extLst>
          </p:cNvPr>
          <p:cNvSpPr/>
          <p:nvPr/>
        </p:nvSpPr>
        <p:spPr bwMode="auto">
          <a:xfrm>
            <a:off x="0" y="1963513"/>
            <a:ext cx="12192000" cy="29278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a:xfrm>
            <a:off x="575481" y="2965749"/>
            <a:ext cx="11018520" cy="923330"/>
          </a:xfrm>
        </p:spPr>
        <p:txBody>
          <a:bodyPr>
            <a:spAutoFit/>
          </a:bodyPr>
          <a:lstStyle/>
          <a:p>
            <a:r>
              <a:rPr lang="en-US" sz="6000">
                <a:solidFill>
                  <a:schemeClr val="bg1"/>
                </a:solidFill>
              </a:rPr>
              <a:t>Questions?</a:t>
            </a:r>
          </a:p>
        </p:txBody>
      </p:sp>
      <p:sp>
        <p:nvSpPr>
          <p:cNvPr id="9" name="Footer Placeholder 2">
            <a:extLst>
              <a:ext uri="{FF2B5EF4-FFF2-40B4-BE49-F238E27FC236}">
                <a16:creationId xmlns:a16="http://schemas.microsoft.com/office/drawing/2014/main" id="{7AC4F3CB-40F5-4D01-8BB6-1D1FE1099E94}"/>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1" name="Slide Number Placeholder 7">
            <a:extLst>
              <a:ext uri="{FF2B5EF4-FFF2-40B4-BE49-F238E27FC236}">
                <a16:creationId xmlns:a16="http://schemas.microsoft.com/office/drawing/2014/main" id="{08E0686E-B166-4606-8464-829D5D0B6AA3}"/>
              </a:ext>
            </a:extLst>
          </p:cNvPr>
          <p:cNvSpPr>
            <a:spLocks noGrp="1"/>
          </p:cNvSpPr>
          <p:nvPr>
            <p:ph type="sldNum" sz="quarter" idx="4"/>
          </p:nvPr>
        </p:nvSpPr>
        <p:spPr>
          <a:xfrm>
            <a:off x="11697272" y="6539518"/>
            <a:ext cx="404240" cy="123111"/>
          </a:xfrm>
        </p:spPr>
        <p:txBody>
          <a:bodyPr/>
          <a:lstStyle/>
          <a:p>
            <a:pPr lvl="0"/>
            <a:fld id="{8F881BB8-5469-4299-99B9-578BE3320A80}" type="slidenum">
              <a:rPr lang="en-US" noProof="0" smtClean="0"/>
              <a:pPr lvl="0"/>
              <a:t>26</a:t>
            </a:fld>
            <a:endParaRPr lang="en-US" noProof="0"/>
          </a:p>
        </p:txBody>
      </p:sp>
    </p:spTree>
    <p:custDataLst>
      <p:tags r:id="rId1"/>
    </p:custDataLst>
    <p:extLst>
      <p:ext uri="{BB962C8B-B14F-4D97-AF65-F5344CB8AC3E}">
        <p14:creationId xmlns:p14="http://schemas.microsoft.com/office/powerpoint/2010/main" val="756991601"/>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9B981-8108-4679-8FFB-FA875D46FF5F}"/>
              </a:ext>
            </a:extLst>
          </p:cNvPr>
          <p:cNvSpPr>
            <a:spLocks noGrp="1"/>
          </p:cNvSpPr>
          <p:nvPr>
            <p:ph type="title"/>
          </p:nvPr>
        </p:nvSpPr>
        <p:spPr>
          <a:xfrm>
            <a:off x="588263" y="457200"/>
            <a:ext cx="11018520" cy="553998"/>
          </a:xfrm>
        </p:spPr>
        <p:txBody>
          <a:bodyPr/>
          <a:lstStyle/>
          <a:p>
            <a:r>
              <a:rPr lang="en-GB" dirty="0">
                <a:cs typeface="Segoe UI"/>
              </a:rPr>
              <a:t>Overview of Power Automate in Microsoft Teams </a:t>
            </a:r>
            <a:endParaRPr lang="en-GB" dirty="0"/>
          </a:p>
        </p:txBody>
      </p:sp>
      <p:sp>
        <p:nvSpPr>
          <p:cNvPr id="4" name="TextBox 3">
            <a:extLst>
              <a:ext uri="{FF2B5EF4-FFF2-40B4-BE49-F238E27FC236}">
                <a16:creationId xmlns:a16="http://schemas.microsoft.com/office/drawing/2014/main" id="{ECFE2CEE-989E-41A5-99D8-4B6F1440DD5E}"/>
              </a:ext>
            </a:extLst>
          </p:cNvPr>
          <p:cNvSpPr txBox="1"/>
          <p:nvPr/>
        </p:nvSpPr>
        <p:spPr>
          <a:xfrm>
            <a:off x="1350938" y="1536174"/>
            <a:ext cx="6228338" cy="3785652"/>
          </a:xfrm>
          <a:prstGeom prst="rect">
            <a:avLst/>
          </a:prstGeom>
          <a:noFill/>
        </p:spPr>
        <p:txBody>
          <a:bodyPr wrap="square">
            <a:spAutoFit/>
          </a:bodyPr>
          <a:lstStyle/>
          <a:p>
            <a:r>
              <a:rPr lang="en-GB" sz="2400" dirty="0"/>
              <a:t>Create and manage workflows through low-code/no-code experience</a:t>
            </a:r>
          </a:p>
          <a:p>
            <a:endParaRPr lang="en-GB" sz="2400" dirty="0"/>
          </a:p>
          <a:p>
            <a:r>
              <a:rPr lang="en-GB" sz="2400" dirty="0"/>
              <a:t>Improved integration and automation for Teams, channels, chats, and meetings</a:t>
            </a:r>
          </a:p>
          <a:p>
            <a:endParaRPr lang="en-GB" sz="2400" dirty="0"/>
          </a:p>
          <a:p>
            <a:r>
              <a:rPr lang="en-GB" sz="2400" dirty="0"/>
              <a:t>Speed up business processes and increase team productivity</a:t>
            </a:r>
          </a:p>
          <a:p>
            <a:endParaRPr lang="en-GB" sz="2400" dirty="0"/>
          </a:p>
          <a:p>
            <a:pPr marL="457200" indent="-457200">
              <a:buFont typeface="Arial" panose="020B0604020202020204" pitchFamily="34" charset="0"/>
              <a:buChar char="•"/>
            </a:pPr>
            <a:endParaRPr lang="en-GB" sz="2400" dirty="0"/>
          </a:p>
        </p:txBody>
      </p:sp>
      <p:grpSp>
        <p:nvGrpSpPr>
          <p:cNvPr id="5" name="Group 4">
            <a:extLst>
              <a:ext uri="{FF2B5EF4-FFF2-40B4-BE49-F238E27FC236}">
                <a16:creationId xmlns:a16="http://schemas.microsoft.com/office/drawing/2014/main" id="{2E6087C4-FD28-4952-ABA5-24F1A2A656E6}"/>
              </a:ext>
              <a:ext uri="{C183D7F6-B498-43B3-948B-1728B52AA6E4}">
                <adec:decorative xmlns:adec="http://schemas.microsoft.com/office/drawing/2017/decorative" val="1"/>
              </a:ext>
            </a:extLst>
          </p:cNvPr>
          <p:cNvGrpSpPr/>
          <p:nvPr/>
        </p:nvGrpSpPr>
        <p:grpSpPr>
          <a:xfrm>
            <a:off x="8358516" y="2904294"/>
            <a:ext cx="2978684" cy="1049411"/>
            <a:chOff x="8358516" y="2904294"/>
            <a:chExt cx="2978684" cy="1049411"/>
          </a:xfrm>
        </p:grpSpPr>
        <p:pic>
          <p:nvPicPr>
            <p:cNvPr id="11" name="Graphic 10" descr="Add with solid fill">
              <a:extLst>
                <a:ext uri="{FF2B5EF4-FFF2-40B4-BE49-F238E27FC236}">
                  <a16:creationId xmlns:a16="http://schemas.microsoft.com/office/drawing/2014/main" id="{6F52ED51-46D7-4110-80DB-B093E93D87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9749" y="3160891"/>
              <a:ext cx="536218" cy="536218"/>
            </a:xfrm>
            <a:prstGeom prst="rect">
              <a:avLst/>
            </a:prstGeom>
          </p:spPr>
        </p:pic>
        <p:grpSp>
          <p:nvGrpSpPr>
            <p:cNvPr id="12" name="Group 11">
              <a:extLst>
                <a:ext uri="{FF2B5EF4-FFF2-40B4-BE49-F238E27FC236}">
                  <a16:creationId xmlns:a16="http://schemas.microsoft.com/office/drawing/2014/main" id="{3436B275-E2D2-4617-985F-9795E014C03B}"/>
                </a:ext>
              </a:extLst>
            </p:cNvPr>
            <p:cNvGrpSpPr/>
            <p:nvPr/>
          </p:nvGrpSpPr>
          <p:grpSpPr>
            <a:xfrm>
              <a:off x="8358516" y="2904294"/>
              <a:ext cx="1030160" cy="1049411"/>
              <a:chOff x="8878056" y="467071"/>
              <a:chExt cx="1030160" cy="1049411"/>
            </a:xfrm>
          </p:grpSpPr>
          <p:sp>
            <p:nvSpPr>
              <p:cNvPr id="13" name="Oval 12">
                <a:extLst>
                  <a:ext uri="{FF2B5EF4-FFF2-40B4-BE49-F238E27FC236}">
                    <a16:creationId xmlns:a16="http://schemas.microsoft.com/office/drawing/2014/main" id="{7C4273AA-4DA1-4FD7-9757-E19B2EFAEF0B}"/>
                  </a:ext>
                </a:extLst>
              </p:cNvPr>
              <p:cNvSpPr/>
              <p:nvPr/>
            </p:nvSpPr>
            <p:spPr bwMode="auto">
              <a:xfrm>
                <a:off x="8878056" y="467071"/>
                <a:ext cx="1030160" cy="1049411"/>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FFFFFF"/>
                  </a:solidFill>
                  <a:ea typeface="Segoe UI" pitchFamily="34" charset="0"/>
                  <a:cs typeface="Segoe UI" pitchFamily="34" charset="0"/>
                </a:endParaRPr>
              </a:p>
            </p:txBody>
          </p:sp>
          <p:pic>
            <p:nvPicPr>
              <p:cNvPr id="14" name="Picture 13" descr="A picture containing object, clock, drawing&#10;&#10;Description automatically generated">
                <a:extLst>
                  <a:ext uri="{FF2B5EF4-FFF2-40B4-BE49-F238E27FC236}">
                    <a16:creationId xmlns:a16="http://schemas.microsoft.com/office/drawing/2014/main" id="{3703DAA6-DE6D-46FF-9F12-C5876655DE35}"/>
                  </a:ext>
                </a:extLst>
              </p:cNvPr>
              <p:cNvPicPr>
                <a:picLocks noChangeAspect="1"/>
              </p:cNvPicPr>
              <p:nvPr/>
            </p:nvPicPr>
            <p:blipFill>
              <a:blip r:embed="rId5"/>
              <a:stretch>
                <a:fillRect/>
              </a:stretch>
            </p:blipFill>
            <p:spPr>
              <a:xfrm>
                <a:off x="9057477" y="695412"/>
                <a:ext cx="633187" cy="588864"/>
              </a:xfrm>
              <a:prstGeom prst="rect">
                <a:avLst/>
              </a:prstGeom>
            </p:spPr>
          </p:pic>
        </p:grpSp>
        <p:grpSp>
          <p:nvGrpSpPr>
            <p:cNvPr id="15" name="Group 14">
              <a:extLst>
                <a:ext uri="{FF2B5EF4-FFF2-40B4-BE49-F238E27FC236}">
                  <a16:creationId xmlns:a16="http://schemas.microsoft.com/office/drawing/2014/main" id="{4833BB78-1E55-4F70-91D2-DED810DE6441}"/>
                </a:ext>
              </a:extLst>
            </p:cNvPr>
            <p:cNvGrpSpPr/>
            <p:nvPr/>
          </p:nvGrpSpPr>
          <p:grpSpPr>
            <a:xfrm>
              <a:off x="10307040" y="2904294"/>
              <a:ext cx="1030160" cy="1049411"/>
              <a:chOff x="547333" y="4981031"/>
              <a:chExt cx="914400" cy="914400"/>
            </a:xfrm>
          </p:grpSpPr>
          <p:sp>
            <p:nvSpPr>
              <p:cNvPr id="16" name="Oval 15">
                <a:extLst>
                  <a:ext uri="{FF2B5EF4-FFF2-40B4-BE49-F238E27FC236}">
                    <a16:creationId xmlns:a16="http://schemas.microsoft.com/office/drawing/2014/main" id="{6009FD2C-6E3E-4974-8CA4-274D7275EA7F}"/>
                  </a:ext>
                </a:extLst>
              </p:cNvPr>
              <p:cNvSpPr/>
              <p:nvPr/>
            </p:nvSpPr>
            <p:spPr bwMode="auto">
              <a:xfrm>
                <a:off x="547333" y="4981031"/>
                <a:ext cx="914400" cy="914400"/>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FFFFFF"/>
                  </a:solidFill>
                  <a:ea typeface="Segoe UI" pitchFamily="34" charset="0"/>
                  <a:cs typeface="Segoe UI" pitchFamily="34" charset="0"/>
                </a:endParaRPr>
              </a:p>
            </p:txBody>
          </p:sp>
          <p:pic>
            <p:nvPicPr>
              <p:cNvPr id="17" name="Picture 2">
                <a:extLst>
                  <a:ext uri="{FF2B5EF4-FFF2-40B4-BE49-F238E27FC236}">
                    <a16:creationId xmlns:a16="http://schemas.microsoft.com/office/drawing/2014/main" id="{06C8C0E2-CA3E-46C8-BB21-A4E091C2EB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639" y="5174848"/>
                <a:ext cx="526656" cy="52665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 name="Group 9">
            <a:extLst>
              <a:ext uri="{FF2B5EF4-FFF2-40B4-BE49-F238E27FC236}">
                <a16:creationId xmlns:a16="http://schemas.microsoft.com/office/drawing/2014/main" id="{72CCE116-9861-B561-AED1-81FDE4B6F8D4}"/>
              </a:ext>
            </a:extLst>
          </p:cNvPr>
          <p:cNvGrpSpPr/>
          <p:nvPr/>
        </p:nvGrpSpPr>
        <p:grpSpPr>
          <a:xfrm>
            <a:off x="643908" y="1680021"/>
            <a:ext cx="572073" cy="555449"/>
            <a:chOff x="560639" y="1787457"/>
            <a:chExt cx="572073" cy="555449"/>
          </a:xfrm>
        </p:grpSpPr>
        <p:sp>
          <p:nvSpPr>
            <p:cNvPr id="7" name="Oval 6">
              <a:extLst>
                <a:ext uri="{FF2B5EF4-FFF2-40B4-BE49-F238E27FC236}">
                  <a16:creationId xmlns:a16="http://schemas.microsoft.com/office/drawing/2014/main" id="{A35DE890-BC20-7EE2-BC1B-3D1B1FF806A8}"/>
                </a:ext>
              </a:extLst>
            </p:cNvPr>
            <p:cNvSpPr/>
            <p:nvPr/>
          </p:nvSpPr>
          <p:spPr bwMode="auto">
            <a:xfrm>
              <a:off x="560639" y="1787457"/>
              <a:ext cx="572073" cy="555449"/>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pic>
          <p:nvPicPr>
            <p:cNvPr id="24" name="Graphic 23">
              <a:extLst>
                <a:ext uri="{FF2B5EF4-FFF2-40B4-BE49-F238E27FC236}">
                  <a16:creationId xmlns:a16="http://schemas.microsoft.com/office/drawing/2014/main" id="{9CD4B099-3354-492E-BC2C-22073A93E950}"/>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9615" y="1855052"/>
              <a:ext cx="434119" cy="434119"/>
            </a:xfrm>
            <a:prstGeom prst="rect">
              <a:avLst/>
            </a:prstGeom>
          </p:spPr>
        </p:pic>
      </p:grpSp>
      <p:grpSp>
        <p:nvGrpSpPr>
          <p:cNvPr id="18" name="Group 17">
            <a:extLst>
              <a:ext uri="{FF2B5EF4-FFF2-40B4-BE49-F238E27FC236}">
                <a16:creationId xmlns:a16="http://schemas.microsoft.com/office/drawing/2014/main" id="{BC4FD2C4-F671-1F0F-5689-88470B8223B7}"/>
              </a:ext>
            </a:extLst>
          </p:cNvPr>
          <p:cNvGrpSpPr/>
          <p:nvPr/>
        </p:nvGrpSpPr>
        <p:grpSpPr>
          <a:xfrm>
            <a:off x="638852" y="2731507"/>
            <a:ext cx="572073" cy="555449"/>
            <a:chOff x="588263" y="2871618"/>
            <a:chExt cx="572073" cy="555449"/>
          </a:xfrm>
        </p:grpSpPr>
        <p:sp>
          <p:nvSpPr>
            <p:cNvPr id="8" name="Oval 7">
              <a:extLst>
                <a:ext uri="{FF2B5EF4-FFF2-40B4-BE49-F238E27FC236}">
                  <a16:creationId xmlns:a16="http://schemas.microsoft.com/office/drawing/2014/main" id="{362E2B93-AD70-0B09-ED86-D63013193584}"/>
                </a:ext>
              </a:extLst>
            </p:cNvPr>
            <p:cNvSpPr/>
            <p:nvPr/>
          </p:nvSpPr>
          <p:spPr bwMode="auto">
            <a:xfrm>
              <a:off x="588263" y="2871618"/>
              <a:ext cx="572073" cy="555449"/>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C76842B8-9DD7-44B2-BAF7-3C5960989727}"/>
                </a:ext>
                <a:ext uri="{C183D7F6-B498-43B3-948B-1728B52AA6E4}">
                  <adec:decorative xmlns:adec="http://schemas.microsoft.com/office/drawing/2017/decorative" val="1"/>
                </a:ext>
              </a:extLst>
            </p:cNvPr>
            <p:cNvGrpSpPr>
              <a:grpSpLocks noChangeAspect="1"/>
            </p:cNvGrpSpPr>
            <p:nvPr/>
          </p:nvGrpSpPr>
          <p:grpSpPr>
            <a:xfrm>
              <a:off x="709767" y="2991717"/>
              <a:ext cx="348307" cy="307023"/>
              <a:chOff x="5345113" y="3798888"/>
              <a:chExt cx="431799" cy="345296"/>
            </a:xfrm>
            <a:solidFill>
              <a:schemeClr val="accent2"/>
            </a:solidFill>
          </p:grpSpPr>
          <p:sp>
            <p:nvSpPr>
              <p:cNvPr id="23" name="Freeform 59">
                <a:extLst>
                  <a:ext uri="{FF2B5EF4-FFF2-40B4-BE49-F238E27FC236}">
                    <a16:creationId xmlns:a16="http://schemas.microsoft.com/office/drawing/2014/main" id="{BDCBB8E9-0089-43B9-94E3-B42E32AA53DB}"/>
                  </a:ext>
                </a:extLst>
              </p:cNvPr>
              <p:cNvSpPr>
                <a:spLocks noEditPoints="1"/>
              </p:cNvSpPr>
              <p:nvPr/>
            </p:nvSpPr>
            <p:spPr bwMode="auto">
              <a:xfrm>
                <a:off x="5345113" y="3947334"/>
                <a:ext cx="193675" cy="196850"/>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grpFill/>
              <a:ln w="9525" cap="flat">
                <a:solidFill>
                  <a:schemeClr val="tx2"/>
                </a:solidFill>
                <a:prstDash val="solid"/>
                <a:miter/>
              </a:ln>
            </p:spPr>
            <p:txBody>
              <a:bodyPr vert="horz" wrap="square" lIns="91440" tIns="45720" rIns="91440" bIns="45720" numCol="1" anchor="t" anchorCtr="0" compatLnSpc="1">
                <a:prstTxWarp prst="textNoShape">
                  <a:avLst/>
                </a:prstTxWarp>
              </a:bodyPr>
              <a:lstStyle/>
              <a:p>
                <a:endParaRPr lang="en-US"/>
              </a:p>
            </p:txBody>
          </p:sp>
          <p:sp>
            <p:nvSpPr>
              <p:cNvPr id="25" name="Freeform 60">
                <a:extLst>
                  <a:ext uri="{FF2B5EF4-FFF2-40B4-BE49-F238E27FC236}">
                    <a16:creationId xmlns:a16="http://schemas.microsoft.com/office/drawing/2014/main" id="{30F78061-D809-444F-A741-8AD45453B336}"/>
                  </a:ext>
                </a:extLst>
              </p:cNvPr>
              <p:cNvSpPr>
                <a:spLocks noEditPoints="1"/>
              </p:cNvSpPr>
              <p:nvPr/>
            </p:nvSpPr>
            <p:spPr bwMode="auto">
              <a:xfrm>
                <a:off x="5500687" y="3798888"/>
                <a:ext cx="276225" cy="276225"/>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grpFill/>
              <a:ln w="9525" cap="flat">
                <a:solidFill>
                  <a:schemeClr val="tx2"/>
                </a:solidFill>
                <a:prstDash val="solid"/>
                <a:miter/>
              </a:ln>
            </p:spPr>
            <p:txBody>
              <a:bodyPr vert="horz" wrap="square" lIns="91440" tIns="45720" rIns="91440" bIns="45720" numCol="1" anchor="t" anchorCtr="0" compatLnSpc="1">
                <a:prstTxWarp prst="textNoShape">
                  <a:avLst/>
                </a:prstTxWarp>
              </a:bodyPr>
              <a:lstStyle/>
              <a:p>
                <a:endParaRPr lang="en-US"/>
              </a:p>
            </p:txBody>
          </p:sp>
        </p:grpSp>
      </p:grpSp>
      <p:grpSp>
        <p:nvGrpSpPr>
          <p:cNvPr id="19" name="Group 18">
            <a:extLst>
              <a:ext uri="{FF2B5EF4-FFF2-40B4-BE49-F238E27FC236}">
                <a16:creationId xmlns:a16="http://schemas.microsoft.com/office/drawing/2014/main" id="{0F5047CF-0AE8-414B-A663-105F308149EB}"/>
              </a:ext>
            </a:extLst>
          </p:cNvPr>
          <p:cNvGrpSpPr/>
          <p:nvPr/>
        </p:nvGrpSpPr>
        <p:grpSpPr>
          <a:xfrm>
            <a:off x="638852" y="3839147"/>
            <a:ext cx="572073" cy="555449"/>
            <a:chOff x="551863" y="3955779"/>
            <a:chExt cx="572073" cy="555449"/>
          </a:xfrm>
        </p:grpSpPr>
        <p:sp>
          <p:nvSpPr>
            <p:cNvPr id="9" name="Oval 8">
              <a:extLst>
                <a:ext uri="{FF2B5EF4-FFF2-40B4-BE49-F238E27FC236}">
                  <a16:creationId xmlns:a16="http://schemas.microsoft.com/office/drawing/2014/main" id="{5DB1FC65-4032-18FC-3ECC-60DDCE3B4295}"/>
                </a:ext>
              </a:extLst>
            </p:cNvPr>
            <p:cNvSpPr/>
            <p:nvPr/>
          </p:nvSpPr>
          <p:spPr bwMode="auto">
            <a:xfrm>
              <a:off x="551863" y="3955779"/>
              <a:ext cx="572073" cy="555449"/>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pic>
          <p:nvPicPr>
            <p:cNvPr id="6" name="Graphic 5">
              <a:extLst>
                <a:ext uri="{FF2B5EF4-FFF2-40B4-BE49-F238E27FC236}">
                  <a16:creationId xmlns:a16="http://schemas.microsoft.com/office/drawing/2014/main" id="{28AE457E-960D-42FC-92C1-C2AB7780D248}"/>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7660" y="4032522"/>
              <a:ext cx="401961" cy="401961"/>
            </a:xfrm>
            <a:prstGeom prst="rect">
              <a:avLst/>
            </a:prstGeom>
          </p:spPr>
        </p:pic>
      </p:grpSp>
      <p:sp>
        <p:nvSpPr>
          <p:cNvPr id="3" name="Footer Placeholder 2">
            <a:extLst>
              <a:ext uri="{FF2B5EF4-FFF2-40B4-BE49-F238E27FC236}">
                <a16:creationId xmlns:a16="http://schemas.microsoft.com/office/drawing/2014/main" id="{3816706D-96F7-1FB9-6734-A4EA1C1B4FF8}"/>
              </a:ext>
              <a:ext uri="{C183D7F6-B498-43B3-948B-1728B52AA6E4}">
                <adec:decorative xmlns:adec="http://schemas.microsoft.com/office/drawing/2017/decorative" val="1"/>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Tree>
    <p:extLst>
      <p:ext uri="{BB962C8B-B14F-4D97-AF65-F5344CB8AC3E}">
        <p14:creationId xmlns:p14="http://schemas.microsoft.com/office/powerpoint/2010/main" val="32600024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1427E-5D60-45DE-9BA2-7AF7BEF3DD6A}"/>
              </a:ext>
            </a:extLst>
          </p:cNvPr>
          <p:cNvSpPr>
            <a:spLocks noGrp="1"/>
          </p:cNvSpPr>
          <p:nvPr>
            <p:ph type="title"/>
          </p:nvPr>
        </p:nvSpPr>
        <p:spPr/>
        <p:txBody>
          <a:bodyPr/>
          <a:lstStyle/>
          <a:p>
            <a:r>
              <a:rPr lang="en-GB">
                <a:cs typeface="Segoe UI"/>
              </a:rPr>
              <a:t>Flows in Dataverse for Teams</a:t>
            </a:r>
          </a:p>
        </p:txBody>
      </p:sp>
      <p:sp>
        <p:nvSpPr>
          <p:cNvPr id="31" name="TextBox 30">
            <a:extLst>
              <a:ext uri="{FF2B5EF4-FFF2-40B4-BE49-F238E27FC236}">
                <a16:creationId xmlns:a16="http://schemas.microsoft.com/office/drawing/2014/main" id="{E6C962A2-8774-47DB-936E-B258FB26961A}"/>
              </a:ext>
            </a:extLst>
          </p:cNvPr>
          <p:cNvSpPr txBox="1"/>
          <p:nvPr/>
        </p:nvSpPr>
        <p:spPr>
          <a:xfrm>
            <a:off x="690223" y="1612768"/>
            <a:ext cx="6158570" cy="2954655"/>
          </a:xfrm>
          <a:prstGeom prst="rect">
            <a:avLst/>
          </a:prstGeom>
          <a:noFill/>
        </p:spPr>
        <p:txBody>
          <a:bodyPr wrap="square" lIns="0" tIns="0" rIns="0" bIns="0" rtlCol="0">
            <a:spAutoFit/>
          </a:bodyPr>
          <a:lstStyle/>
          <a:p>
            <a:r>
              <a:rPr lang="en-GB" sz="2400" dirty="0"/>
              <a:t>Flows can be built from within the </a:t>
            </a:r>
            <a:r>
              <a:rPr lang="en-GB" sz="2400" b="1" dirty="0"/>
              <a:t>Power Apps</a:t>
            </a:r>
            <a:r>
              <a:rPr lang="en-GB" sz="2400" dirty="0"/>
              <a:t> app in Microsoft Teams</a:t>
            </a:r>
          </a:p>
          <a:p>
            <a:endParaRPr lang="en-GB" sz="2400" dirty="0"/>
          </a:p>
          <a:p>
            <a:r>
              <a:rPr lang="en-GB" sz="2400" dirty="0">
                <a:cs typeface="Segoe UI"/>
              </a:rPr>
              <a:t>Flows can be instant, scheduled, or automated </a:t>
            </a:r>
          </a:p>
          <a:p>
            <a:endParaRPr lang="en-GB" sz="2400" dirty="0">
              <a:cs typeface="Segoe UI"/>
            </a:endParaRPr>
          </a:p>
          <a:p>
            <a:endParaRPr lang="en-GB" sz="2400" dirty="0">
              <a:cs typeface="Segoe UI"/>
            </a:endParaRPr>
          </a:p>
          <a:p>
            <a:endParaRPr lang="en-GB" sz="2400" dirty="0">
              <a:cs typeface="Segoe UI"/>
            </a:endParaRPr>
          </a:p>
        </p:txBody>
      </p:sp>
      <p:pic>
        <p:nvPicPr>
          <p:cNvPr id="5" name="Picture 4" descr="In Power Apps Teams app you can click New and select Cloud flow options">
            <a:extLst>
              <a:ext uri="{FF2B5EF4-FFF2-40B4-BE49-F238E27FC236}">
                <a16:creationId xmlns:a16="http://schemas.microsoft.com/office/drawing/2014/main" id="{B902E86E-EC10-48B1-8E2D-FFFEC86DBEB8}"/>
              </a:ext>
            </a:extLst>
          </p:cNvPr>
          <p:cNvPicPr>
            <a:picLocks noChangeAspect="1"/>
          </p:cNvPicPr>
          <p:nvPr/>
        </p:nvPicPr>
        <p:blipFill>
          <a:blip r:embed="rId3"/>
          <a:stretch>
            <a:fillRect/>
          </a:stretch>
        </p:blipFill>
        <p:spPr>
          <a:xfrm>
            <a:off x="7027058" y="1612768"/>
            <a:ext cx="4633808" cy="2173044"/>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3" name="Footer Placeholder 2">
            <a:extLst>
              <a:ext uri="{FF2B5EF4-FFF2-40B4-BE49-F238E27FC236}">
                <a16:creationId xmlns:a16="http://schemas.microsoft.com/office/drawing/2014/main" id="{08B6E014-7DE1-5A09-1D14-2272639DDBD2}"/>
              </a:ext>
              <a:ext uri="{C183D7F6-B498-43B3-948B-1728B52AA6E4}">
                <adec:decorative xmlns:adec="http://schemas.microsoft.com/office/drawing/2017/decorative" val="1"/>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Tree>
    <p:extLst>
      <p:ext uri="{BB962C8B-B14F-4D97-AF65-F5344CB8AC3E}">
        <p14:creationId xmlns:p14="http://schemas.microsoft.com/office/powerpoint/2010/main" val="39592822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48E97-F245-4225-BA8A-80A4C2553AF6}"/>
              </a:ext>
            </a:extLst>
          </p:cNvPr>
          <p:cNvSpPr>
            <a:spLocks noGrp="1"/>
          </p:cNvSpPr>
          <p:nvPr>
            <p:ph type="title"/>
          </p:nvPr>
        </p:nvSpPr>
        <p:spPr>
          <a:xfrm>
            <a:off x="588263" y="457200"/>
            <a:ext cx="11018520" cy="553998"/>
          </a:xfrm>
        </p:spPr>
        <p:txBody>
          <a:bodyPr/>
          <a:lstStyle/>
          <a:p>
            <a:r>
              <a:rPr lang="en-GB" dirty="0">
                <a:solidFill>
                  <a:schemeClr val="tx2"/>
                </a:solidFill>
                <a:latin typeface="+mj-lt"/>
              </a:rPr>
              <a:t>Power Automate basic concepts</a:t>
            </a:r>
          </a:p>
        </p:txBody>
      </p:sp>
      <p:sp>
        <p:nvSpPr>
          <p:cNvPr id="11" name="plug">
            <a:extLst>
              <a:ext uri="{FF2B5EF4-FFF2-40B4-BE49-F238E27FC236}">
                <a16:creationId xmlns:a16="http://schemas.microsoft.com/office/drawing/2014/main" id="{E1D8AC22-84F1-4AC9-A580-2D9DBCE59902}"/>
              </a:ext>
              <a:ext uri="{C183D7F6-B498-43B3-948B-1728B52AA6E4}">
                <adec:decorative xmlns:adec="http://schemas.microsoft.com/office/drawing/2017/decorative" val="1"/>
              </a:ext>
            </a:extLst>
          </p:cNvPr>
          <p:cNvSpPr>
            <a:spLocks noChangeAspect="1" noEditPoints="1"/>
          </p:cNvSpPr>
          <p:nvPr/>
        </p:nvSpPr>
        <p:spPr bwMode="auto">
          <a:xfrm>
            <a:off x="1504328" y="2600592"/>
            <a:ext cx="1283052" cy="1216185"/>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solidFill>
            <a:schemeClr val="tx2"/>
          </a:solidFill>
          <a:ln w="28575">
            <a:solidFill>
              <a:schemeClr val="tx2"/>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chemeClr val="bg1"/>
              </a:solidFill>
              <a:effectLst/>
              <a:uLnTx/>
              <a:uFillTx/>
              <a:latin typeface="Segoe UI"/>
              <a:ea typeface="+mn-ea"/>
              <a:cs typeface="+mn-cs"/>
            </a:endParaRPr>
          </a:p>
        </p:txBody>
      </p:sp>
      <p:pic>
        <p:nvPicPr>
          <p:cNvPr id="22" name="Graphic 21">
            <a:extLst>
              <a:ext uri="{FF2B5EF4-FFF2-40B4-BE49-F238E27FC236}">
                <a16:creationId xmlns:a16="http://schemas.microsoft.com/office/drawing/2014/main" id="{900C7BBB-5C93-4A98-9839-5786902124F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50936" y="2446130"/>
            <a:ext cx="1577793" cy="1577793"/>
          </a:xfrm>
          <a:prstGeom prst="rect">
            <a:avLst/>
          </a:prstGeom>
        </p:spPr>
      </p:pic>
      <p:grpSp>
        <p:nvGrpSpPr>
          <p:cNvPr id="3" name="Group 2">
            <a:extLst>
              <a:ext uri="{FF2B5EF4-FFF2-40B4-BE49-F238E27FC236}">
                <a16:creationId xmlns:a16="http://schemas.microsoft.com/office/drawing/2014/main" id="{2E1F7B79-5A03-4B15-89B6-88DF5E2A50B2}"/>
              </a:ext>
              <a:ext uri="{C183D7F6-B498-43B3-948B-1728B52AA6E4}">
                <adec:decorative xmlns:adec="http://schemas.microsoft.com/office/drawing/2017/decorative" val="1"/>
              </a:ext>
            </a:extLst>
          </p:cNvPr>
          <p:cNvGrpSpPr/>
          <p:nvPr/>
        </p:nvGrpSpPr>
        <p:grpSpPr>
          <a:xfrm>
            <a:off x="4748630" y="2177843"/>
            <a:ext cx="2092177" cy="1786014"/>
            <a:chOff x="4748630" y="2177843"/>
            <a:chExt cx="2092177" cy="1786014"/>
          </a:xfrm>
        </p:grpSpPr>
        <p:pic>
          <p:nvPicPr>
            <p:cNvPr id="24" name="Graphic 12" descr="Database outline">
              <a:extLst>
                <a:ext uri="{FF2B5EF4-FFF2-40B4-BE49-F238E27FC236}">
                  <a16:creationId xmlns:a16="http://schemas.microsoft.com/office/drawing/2014/main" id="{B9B83D2C-ADA3-4D0D-94D4-19551D7819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48630" y="3160769"/>
              <a:ext cx="618042" cy="618042"/>
            </a:xfrm>
            <a:prstGeom prst="rect">
              <a:avLst/>
            </a:prstGeom>
          </p:spPr>
        </p:pic>
        <p:pic>
          <p:nvPicPr>
            <p:cNvPr id="6" name="Graphic 5" descr="Cloud outline">
              <a:extLst>
                <a:ext uri="{FF2B5EF4-FFF2-40B4-BE49-F238E27FC236}">
                  <a16:creationId xmlns:a16="http://schemas.microsoft.com/office/drawing/2014/main" id="{C7065FFE-8151-4CD5-BF4D-0771A1964B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46410" y="2177843"/>
              <a:ext cx="845499" cy="845499"/>
            </a:xfrm>
            <a:prstGeom prst="rect">
              <a:avLst/>
            </a:prstGeom>
          </p:spPr>
        </p:pic>
        <p:pic>
          <p:nvPicPr>
            <p:cNvPr id="8" name="Graphic 7" descr="Table outline">
              <a:extLst>
                <a:ext uri="{FF2B5EF4-FFF2-40B4-BE49-F238E27FC236}">
                  <a16:creationId xmlns:a16="http://schemas.microsoft.com/office/drawing/2014/main" id="{13B44942-AABE-4406-B4F4-3C15F2800BA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94682" y="3096728"/>
              <a:ext cx="746125" cy="746125"/>
            </a:xfrm>
            <a:prstGeom prst="rect">
              <a:avLst/>
            </a:prstGeom>
          </p:spPr>
        </p:pic>
        <p:sp>
          <p:nvSpPr>
            <p:cNvPr id="9" name="Arc 8">
              <a:extLst>
                <a:ext uri="{FF2B5EF4-FFF2-40B4-BE49-F238E27FC236}">
                  <a16:creationId xmlns:a16="http://schemas.microsoft.com/office/drawing/2014/main" id="{6FF19356-F0D1-4021-89BC-73934C6350F7}"/>
                </a:ext>
              </a:extLst>
            </p:cNvPr>
            <p:cNvSpPr/>
            <p:nvPr/>
          </p:nvSpPr>
          <p:spPr>
            <a:xfrm rot="1486338">
              <a:off x="5620112" y="2720202"/>
              <a:ext cx="844363" cy="828186"/>
            </a:xfrm>
            <a:prstGeom prst="arc">
              <a:avLst>
                <a:gd name="adj1" fmla="val 16200000"/>
                <a:gd name="adj2" fmla="val 20446201"/>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a:p>
          </p:txBody>
        </p:sp>
        <p:sp>
          <p:nvSpPr>
            <p:cNvPr id="10" name="Arc 9">
              <a:extLst>
                <a:ext uri="{FF2B5EF4-FFF2-40B4-BE49-F238E27FC236}">
                  <a16:creationId xmlns:a16="http://schemas.microsoft.com/office/drawing/2014/main" id="{21AAAE1E-A5DA-41B4-A655-4EF9BC2967F6}"/>
                </a:ext>
              </a:extLst>
            </p:cNvPr>
            <p:cNvSpPr/>
            <p:nvPr/>
          </p:nvSpPr>
          <p:spPr>
            <a:xfrm rot="8206304">
              <a:off x="5298138" y="3092715"/>
              <a:ext cx="942040" cy="871142"/>
            </a:xfrm>
            <a:prstGeom prst="arc">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Arc 12">
              <a:extLst>
                <a:ext uri="{FF2B5EF4-FFF2-40B4-BE49-F238E27FC236}">
                  <a16:creationId xmlns:a16="http://schemas.microsoft.com/office/drawing/2014/main" id="{7479AA19-06C4-4E2C-B118-D4750DE6DB0C}"/>
                </a:ext>
              </a:extLst>
            </p:cNvPr>
            <p:cNvSpPr/>
            <p:nvPr/>
          </p:nvSpPr>
          <p:spPr>
            <a:xfrm rot="15921663">
              <a:off x="5107884" y="2656667"/>
              <a:ext cx="794538" cy="880122"/>
            </a:xfrm>
            <a:prstGeom prst="arc">
              <a:avLst>
                <a:gd name="adj1" fmla="val 16200000"/>
                <a:gd name="adj2" fmla="val 20446201"/>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a:p>
          </p:txBody>
        </p:sp>
      </p:grpSp>
      <p:sp>
        <p:nvSpPr>
          <p:cNvPr id="7" name="TextBox 6">
            <a:extLst>
              <a:ext uri="{FF2B5EF4-FFF2-40B4-BE49-F238E27FC236}">
                <a16:creationId xmlns:a16="http://schemas.microsoft.com/office/drawing/2014/main" id="{25FCA56E-6FDE-4F45-8AE8-501C125A18AF}"/>
              </a:ext>
            </a:extLst>
          </p:cNvPr>
          <p:cNvSpPr txBox="1"/>
          <p:nvPr/>
        </p:nvSpPr>
        <p:spPr>
          <a:xfrm>
            <a:off x="1353907" y="4426090"/>
            <a:ext cx="1583895" cy="369332"/>
          </a:xfrm>
          <a:prstGeom prst="rect">
            <a:avLst/>
          </a:prstGeom>
          <a:noFill/>
        </p:spPr>
        <p:txBody>
          <a:bodyPr wrap="none" lIns="0" tIns="0" rIns="0" bIns="0" rtlCol="0">
            <a:spAutoFit/>
          </a:bodyPr>
          <a:lstStyle/>
          <a:p>
            <a:pPr algn="l"/>
            <a:r>
              <a:rPr lang="en-US" sz="2400">
                <a:latin typeface="+mj-lt"/>
              </a:rPr>
              <a:t>Connectors</a:t>
            </a:r>
            <a:endParaRPr lang="en-GB" sz="2400">
              <a:latin typeface="+mj-lt"/>
            </a:endParaRPr>
          </a:p>
        </p:txBody>
      </p:sp>
      <p:sp>
        <p:nvSpPr>
          <p:cNvPr id="12" name="TextBox 11">
            <a:extLst>
              <a:ext uri="{FF2B5EF4-FFF2-40B4-BE49-F238E27FC236}">
                <a16:creationId xmlns:a16="http://schemas.microsoft.com/office/drawing/2014/main" id="{E493D116-F8C2-4778-ABDE-8F0CB36D7EA4}"/>
              </a:ext>
            </a:extLst>
          </p:cNvPr>
          <p:cNvSpPr txBox="1"/>
          <p:nvPr/>
        </p:nvSpPr>
        <p:spPr>
          <a:xfrm>
            <a:off x="5229234" y="4402043"/>
            <a:ext cx="1123000" cy="369332"/>
          </a:xfrm>
          <a:prstGeom prst="rect">
            <a:avLst/>
          </a:prstGeom>
          <a:noFill/>
        </p:spPr>
        <p:txBody>
          <a:bodyPr wrap="none" lIns="0" tIns="0" rIns="0" bIns="0" rtlCol="0">
            <a:spAutoFit/>
          </a:bodyPr>
          <a:lstStyle/>
          <a:p>
            <a:pPr algn="l"/>
            <a:r>
              <a:rPr lang="en-US" sz="2400" dirty="0">
                <a:latin typeface="+mj-lt"/>
              </a:rPr>
              <a:t>Triggers</a:t>
            </a:r>
            <a:endParaRPr lang="en-GB" sz="2400" dirty="0">
              <a:latin typeface="+mj-lt"/>
            </a:endParaRPr>
          </a:p>
        </p:txBody>
      </p:sp>
      <p:sp>
        <p:nvSpPr>
          <p:cNvPr id="14" name="TextBox 13">
            <a:extLst>
              <a:ext uri="{FF2B5EF4-FFF2-40B4-BE49-F238E27FC236}">
                <a16:creationId xmlns:a16="http://schemas.microsoft.com/office/drawing/2014/main" id="{5DA57EF2-00C2-4BFE-8254-48D9627E240E}"/>
              </a:ext>
            </a:extLst>
          </p:cNvPr>
          <p:cNvSpPr txBox="1"/>
          <p:nvPr/>
        </p:nvSpPr>
        <p:spPr>
          <a:xfrm>
            <a:off x="9039956" y="4416760"/>
            <a:ext cx="1038746" cy="369332"/>
          </a:xfrm>
          <a:prstGeom prst="rect">
            <a:avLst/>
          </a:prstGeom>
          <a:noFill/>
        </p:spPr>
        <p:txBody>
          <a:bodyPr wrap="none" lIns="0" tIns="0" rIns="0" bIns="0" rtlCol="0">
            <a:spAutoFit/>
          </a:bodyPr>
          <a:lstStyle/>
          <a:p>
            <a:pPr algn="l"/>
            <a:r>
              <a:rPr lang="en-US" sz="2400" dirty="0">
                <a:latin typeface="+mj-lt"/>
              </a:rPr>
              <a:t>Actions</a:t>
            </a:r>
            <a:endParaRPr lang="en-GB" sz="2400" dirty="0">
              <a:latin typeface="+mj-lt"/>
            </a:endParaRPr>
          </a:p>
        </p:txBody>
      </p:sp>
      <p:sp>
        <p:nvSpPr>
          <p:cNvPr id="4" name="Footer Placeholder 2">
            <a:extLst>
              <a:ext uri="{FF2B5EF4-FFF2-40B4-BE49-F238E27FC236}">
                <a16:creationId xmlns:a16="http://schemas.microsoft.com/office/drawing/2014/main" id="{3FB106B5-5559-1477-47DB-3E0EA472CE75}"/>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a:solidFill>
                  <a:srgbClr val="000000"/>
                </a:solidFill>
                <a:latin typeface="Segoe UI"/>
              </a:rPr>
              <a:t>Microsoft Confidential</a:t>
            </a:r>
          </a:p>
        </p:txBody>
      </p:sp>
    </p:spTree>
    <p:extLst>
      <p:ext uri="{BB962C8B-B14F-4D97-AF65-F5344CB8AC3E}">
        <p14:creationId xmlns:p14="http://schemas.microsoft.com/office/powerpoint/2010/main" val="21740291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04A44-493C-4101-A418-654708B77AC1}"/>
              </a:ext>
            </a:extLst>
          </p:cNvPr>
          <p:cNvSpPr>
            <a:spLocks noGrp="1"/>
          </p:cNvSpPr>
          <p:nvPr>
            <p:ph type="title"/>
          </p:nvPr>
        </p:nvSpPr>
        <p:spPr>
          <a:xfrm>
            <a:off x="588263" y="457199"/>
            <a:ext cx="8176292" cy="553998"/>
          </a:xfrm>
        </p:spPr>
        <p:txBody>
          <a:bodyPr/>
          <a:lstStyle/>
          <a:p>
            <a:r>
              <a:rPr lang="en-US" dirty="0"/>
              <a:t>Power Platform Connectors</a:t>
            </a:r>
            <a:endParaRPr lang="en-GB" dirty="0"/>
          </a:p>
        </p:txBody>
      </p:sp>
      <p:sp>
        <p:nvSpPr>
          <p:cNvPr id="6" name="TextBox 5">
            <a:extLst>
              <a:ext uri="{FF2B5EF4-FFF2-40B4-BE49-F238E27FC236}">
                <a16:creationId xmlns:a16="http://schemas.microsoft.com/office/drawing/2014/main" id="{FF034064-72AC-49D5-857A-0A6DCFE901CB}"/>
              </a:ext>
            </a:extLst>
          </p:cNvPr>
          <p:cNvSpPr txBox="1"/>
          <p:nvPr/>
        </p:nvSpPr>
        <p:spPr>
          <a:xfrm>
            <a:off x="702665" y="1702448"/>
            <a:ext cx="6020650" cy="3323987"/>
          </a:xfrm>
          <a:prstGeom prst="rect">
            <a:avLst/>
          </a:prstGeom>
          <a:noFill/>
        </p:spPr>
        <p:txBody>
          <a:bodyPr wrap="square" lIns="0" tIns="0" rIns="0" bIns="0" rtlCol="0" anchor="t">
            <a:spAutoFit/>
          </a:bodyPr>
          <a:lstStyle/>
          <a:p>
            <a:r>
              <a:rPr lang="en-GB" sz="2400" dirty="0">
                <a:ea typeface="+mn-lt"/>
                <a:cs typeface="+mn-lt"/>
              </a:rPr>
              <a:t>A </a:t>
            </a:r>
            <a:r>
              <a:rPr lang="en-GB" sz="2400" b="1" dirty="0">
                <a:ea typeface="+mn-lt"/>
                <a:cs typeface="+mn-lt"/>
              </a:rPr>
              <a:t>connector</a:t>
            </a:r>
            <a:r>
              <a:rPr lang="en-GB" sz="2400" dirty="0">
                <a:ea typeface="+mn-lt"/>
                <a:cs typeface="+mn-lt"/>
              </a:rPr>
              <a:t> is a proxy or a wrapper around an API that allows the underlying </a:t>
            </a:r>
            <a:r>
              <a:rPr lang="en-GB" sz="2400" b="0" i="0" dirty="0">
                <a:effectLst/>
                <a:ea typeface="+mn-lt"/>
                <a:cs typeface="+mn-lt"/>
              </a:rPr>
              <a:t>service to </a:t>
            </a:r>
            <a:r>
              <a:rPr lang="en-GB" sz="2400" dirty="0">
                <a:ea typeface="+mn-lt"/>
                <a:cs typeface="+mn-lt"/>
              </a:rPr>
              <a:t>talk with Power Automate, Power Apps, or Azure Logic Apps</a:t>
            </a:r>
            <a:endParaRPr lang="en-GB" sz="2400" dirty="0">
              <a:cs typeface="Segoe UI"/>
            </a:endParaRPr>
          </a:p>
          <a:p>
            <a:pPr algn="l"/>
            <a:endParaRPr lang="en-GB" sz="2400" dirty="0"/>
          </a:p>
          <a:p>
            <a:r>
              <a:rPr lang="en-US" sz="2400" kern="0" dirty="0">
                <a:ea typeface="+mn-lt"/>
                <a:cs typeface="+mn-lt"/>
              </a:rPr>
              <a:t>Connectors enable you to connect apps, data, and devices in the cloud</a:t>
            </a:r>
            <a:r>
              <a:rPr lang="en-US" sz="2400" kern="0" dirty="0"/>
              <a:t> </a:t>
            </a:r>
            <a:endParaRPr lang="en-US" sz="1750" dirty="0">
              <a:cs typeface="Segoe UI"/>
            </a:endParaRPr>
          </a:p>
          <a:p>
            <a:endParaRPr lang="en-US" sz="2400" kern="0" dirty="0"/>
          </a:p>
          <a:p>
            <a:endParaRPr lang="en-GB" sz="2400" dirty="0">
              <a:latin typeface="Segoe UI (Body)"/>
            </a:endParaRPr>
          </a:p>
        </p:txBody>
      </p:sp>
      <p:grpSp>
        <p:nvGrpSpPr>
          <p:cNvPr id="7" name="Group 6" descr="A collage of different applications logos such as Outlook, Office 365, Twitter and more.">
            <a:extLst>
              <a:ext uri="{FF2B5EF4-FFF2-40B4-BE49-F238E27FC236}">
                <a16:creationId xmlns:a16="http://schemas.microsoft.com/office/drawing/2014/main" id="{FFCA8189-6798-482B-AC2A-5265E268BBCD}"/>
              </a:ext>
            </a:extLst>
          </p:cNvPr>
          <p:cNvGrpSpPr/>
          <p:nvPr/>
        </p:nvGrpSpPr>
        <p:grpSpPr>
          <a:xfrm>
            <a:off x="6759873" y="1595112"/>
            <a:ext cx="5011649" cy="4630745"/>
            <a:chOff x="5682722" y="191385"/>
            <a:chExt cx="6518587" cy="6440121"/>
          </a:xfrm>
        </p:grpSpPr>
        <p:pic>
          <p:nvPicPr>
            <p:cNvPr id="8" name="Picture 7">
              <a:extLst>
                <a:ext uri="{FF2B5EF4-FFF2-40B4-BE49-F238E27FC236}">
                  <a16:creationId xmlns:a16="http://schemas.microsoft.com/office/drawing/2014/main" id="{59EEFA7F-F304-4043-BE11-0B5ED9D95D6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98196" y="191385"/>
              <a:ext cx="723900" cy="723900"/>
            </a:xfrm>
            <a:prstGeom prst="rect">
              <a:avLst/>
            </a:prstGeom>
          </p:spPr>
        </p:pic>
        <p:pic>
          <p:nvPicPr>
            <p:cNvPr id="9" name="Picture 8">
              <a:extLst>
                <a:ext uri="{FF2B5EF4-FFF2-40B4-BE49-F238E27FC236}">
                  <a16:creationId xmlns:a16="http://schemas.microsoft.com/office/drawing/2014/main" id="{5E557D3A-A005-4F75-8A16-34ED5E841D6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422096" y="912417"/>
              <a:ext cx="723900" cy="723900"/>
            </a:xfrm>
            <a:prstGeom prst="rect">
              <a:avLst/>
            </a:prstGeom>
          </p:spPr>
        </p:pic>
        <p:pic>
          <p:nvPicPr>
            <p:cNvPr id="10" name="Picture 9">
              <a:extLst>
                <a:ext uri="{FF2B5EF4-FFF2-40B4-BE49-F238E27FC236}">
                  <a16:creationId xmlns:a16="http://schemas.microsoft.com/office/drawing/2014/main" id="{894E941F-D820-4007-A4B9-1E87329245D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145996" y="194775"/>
              <a:ext cx="723900" cy="723900"/>
            </a:xfrm>
            <a:prstGeom prst="rect">
              <a:avLst/>
            </a:prstGeom>
          </p:spPr>
        </p:pic>
        <p:pic>
          <p:nvPicPr>
            <p:cNvPr id="11" name="Picture 10">
              <a:extLst>
                <a:ext uri="{FF2B5EF4-FFF2-40B4-BE49-F238E27FC236}">
                  <a16:creationId xmlns:a16="http://schemas.microsoft.com/office/drawing/2014/main" id="{E7CE6398-C6EE-40B1-B138-31D1C9281F38}"/>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869896" y="918675"/>
              <a:ext cx="723900" cy="723900"/>
            </a:xfrm>
            <a:prstGeom prst="rect">
              <a:avLst/>
            </a:prstGeom>
          </p:spPr>
        </p:pic>
        <p:pic>
          <p:nvPicPr>
            <p:cNvPr id="12" name="Picture 11">
              <a:extLst>
                <a:ext uri="{FF2B5EF4-FFF2-40B4-BE49-F238E27FC236}">
                  <a16:creationId xmlns:a16="http://schemas.microsoft.com/office/drawing/2014/main" id="{4BE8174E-BC86-45C1-B8FE-1C90BB97D534}"/>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583636" y="198677"/>
              <a:ext cx="723900" cy="723900"/>
            </a:xfrm>
            <a:prstGeom prst="rect">
              <a:avLst/>
            </a:prstGeom>
          </p:spPr>
        </p:pic>
        <p:pic>
          <p:nvPicPr>
            <p:cNvPr id="13" name="Picture 12">
              <a:extLst>
                <a:ext uri="{FF2B5EF4-FFF2-40B4-BE49-F238E27FC236}">
                  <a16:creationId xmlns:a16="http://schemas.microsoft.com/office/drawing/2014/main" id="{9E882D8B-2E22-47ED-96E7-FF817894C187}"/>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9307536" y="922577"/>
              <a:ext cx="723900" cy="723900"/>
            </a:xfrm>
            <a:prstGeom prst="rect">
              <a:avLst/>
            </a:prstGeom>
          </p:spPr>
        </p:pic>
        <p:pic>
          <p:nvPicPr>
            <p:cNvPr id="14" name="Picture 13">
              <a:extLst>
                <a:ext uri="{FF2B5EF4-FFF2-40B4-BE49-F238E27FC236}">
                  <a16:creationId xmlns:a16="http://schemas.microsoft.com/office/drawing/2014/main" id="{1453A4BD-BF29-4F48-B7D9-13A3CB75F855}"/>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10031436" y="198677"/>
              <a:ext cx="723900" cy="723900"/>
            </a:xfrm>
            <a:prstGeom prst="rect">
              <a:avLst/>
            </a:prstGeom>
          </p:spPr>
        </p:pic>
        <p:pic>
          <p:nvPicPr>
            <p:cNvPr id="15" name="Picture 14">
              <a:extLst>
                <a:ext uri="{FF2B5EF4-FFF2-40B4-BE49-F238E27FC236}">
                  <a16:creationId xmlns:a16="http://schemas.microsoft.com/office/drawing/2014/main" id="{76EDA9A8-DC20-4377-A156-C5DB49375871}"/>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10757114" y="927281"/>
              <a:ext cx="723900" cy="723900"/>
            </a:xfrm>
            <a:prstGeom prst="rect">
              <a:avLst/>
            </a:prstGeom>
          </p:spPr>
        </p:pic>
        <p:pic>
          <p:nvPicPr>
            <p:cNvPr id="16" name="Picture 15">
              <a:extLst>
                <a:ext uri="{FF2B5EF4-FFF2-40B4-BE49-F238E27FC236}">
                  <a16:creationId xmlns:a16="http://schemas.microsoft.com/office/drawing/2014/main" id="{4DFD15E2-BF87-48C6-9B53-99398E31979A}"/>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11468100" y="198677"/>
              <a:ext cx="723900" cy="723900"/>
            </a:xfrm>
            <a:prstGeom prst="rect">
              <a:avLst/>
            </a:prstGeom>
          </p:spPr>
        </p:pic>
        <p:pic>
          <p:nvPicPr>
            <p:cNvPr id="17" name="Picture 16">
              <a:extLst>
                <a:ext uri="{FF2B5EF4-FFF2-40B4-BE49-F238E27FC236}">
                  <a16:creationId xmlns:a16="http://schemas.microsoft.com/office/drawing/2014/main" id="{DC7A6D9B-4205-48DA-94A5-65D6D40018A4}"/>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5698196" y="1639606"/>
              <a:ext cx="723900" cy="723900"/>
            </a:xfrm>
            <a:prstGeom prst="rect">
              <a:avLst/>
            </a:prstGeom>
          </p:spPr>
        </p:pic>
        <p:pic>
          <p:nvPicPr>
            <p:cNvPr id="18" name="Picture 17">
              <a:extLst>
                <a:ext uri="{FF2B5EF4-FFF2-40B4-BE49-F238E27FC236}">
                  <a16:creationId xmlns:a16="http://schemas.microsoft.com/office/drawing/2014/main" id="{6880AF08-6D16-4C8B-9952-F57EFE102CF4}"/>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7129105" y="1623709"/>
              <a:ext cx="738864" cy="738864"/>
            </a:xfrm>
            <a:prstGeom prst="rect">
              <a:avLst/>
            </a:prstGeom>
          </p:spPr>
        </p:pic>
        <p:pic>
          <p:nvPicPr>
            <p:cNvPr id="19" name="Picture 18">
              <a:extLst>
                <a:ext uri="{FF2B5EF4-FFF2-40B4-BE49-F238E27FC236}">
                  <a16:creationId xmlns:a16="http://schemas.microsoft.com/office/drawing/2014/main" id="{00EAC61A-7625-495F-A53F-0C7E9D0D55FF}"/>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8591869" y="1638810"/>
              <a:ext cx="716096" cy="716096"/>
            </a:xfrm>
            <a:prstGeom prst="rect">
              <a:avLst/>
            </a:prstGeom>
          </p:spPr>
        </p:pic>
        <p:pic>
          <p:nvPicPr>
            <p:cNvPr id="20" name="Picture 19">
              <a:extLst>
                <a:ext uri="{FF2B5EF4-FFF2-40B4-BE49-F238E27FC236}">
                  <a16:creationId xmlns:a16="http://schemas.microsoft.com/office/drawing/2014/main" id="{AA49F8C8-10F5-45D4-BE95-94969BB09F36}"/>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10033280" y="1642730"/>
              <a:ext cx="723900" cy="712024"/>
            </a:xfrm>
            <a:prstGeom prst="rect">
              <a:avLst/>
            </a:prstGeom>
          </p:spPr>
        </p:pic>
        <p:pic>
          <p:nvPicPr>
            <p:cNvPr id="21" name="Picture 20">
              <a:extLst>
                <a:ext uri="{FF2B5EF4-FFF2-40B4-BE49-F238E27FC236}">
                  <a16:creationId xmlns:a16="http://schemas.microsoft.com/office/drawing/2014/main" id="{56D96843-49D6-4B72-91E4-995CD704E160}"/>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11474038" y="1652834"/>
              <a:ext cx="717962" cy="701920"/>
            </a:xfrm>
            <a:prstGeom prst="rect">
              <a:avLst/>
            </a:prstGeom>
          </p:spPr>
        </p:pic>
        <p:pic>
          <p:nvPicPr>
            <p:cNvPr id="22" name="Picture 21">
              <a:extLst>
                <a:ext uri="{FF2B5EF4-FFF2-40B4-BE49-F238E27FC236}">
                  <a16:creationId xmlns:a16="http://schemas.microsoft.com/office/drawing/2014/main" id="{657D2A17-6A4C-4321-84F7-C76690BFDE8B}"/>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6422621" y="2360638"/>
              <a:ext cx="708338" cy="708338"/>
            </a:xfrm>
            <a:prstGeom prst="rect">
              <a:avLst/>
            </a:prstGeom>
          </p:spPr>
        </p:pic>
        <p:pic>
          <p:nvPicPr>
            <p:cNvPr id="23" name="Picture 22">
              <a:extLst>
                <a:ext uri="{FF2B5EF4-FFF2-40B4-BE49-F238E27FC236}">
                  <a16:creationId xmlns:a16="http://schemas.microsoft.com/office/drawing/2014/main" id="{5541F631-C064-4714-B8A3-EBE6730DC7C8}"/>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7866103" y="2354906"/>
              <a:ext cx="723900" cy="723900"/>
            </a:xfrm>
            <a:prstGeom prst="rect">
              <a:avLst/>
            </a:prstGeom>
          </p:spPr>
        </p:pic>
        <p:pic>
          <p:nvPicPr>
            <p:cNvPr id="24" name="Picture 23">
              <a:extLst>
                <a:ext uri="{FF2B5EF4-FFF2-40B4-BE49-F238E27FC236}">
                  <a16:creationId xmlns:a16="http://schemas.microsoft.com/office/drawing/2014/main" id="{5DB8D0F5-1667-4E77-85F8-4C4F34CD369C}"/>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9314063" y="2354754"/>
              <a:ext cx="722583" cy="722583"/>
            </a:xfrm>
            <a:prstGeom prst="rect">
              <a:avLst/>
            </a:prstGeom>
          </p:spPr>
        </p:pic>
        <p:pic>
          <p:nvPicPr>
            <p:cNvPr id="25" name="Picture 24">
              <a:extLst>
                <a:ext uri="{FF2B5EF4-FFF2-40B4-BE49-F238E27FC236}">
                  <a16:creationId xmlns:a16="http://schemas.microsoft.com/office/drawing/2014/main" id="{82253C79-068D-4FCB-92F3-5773DC94D20B}"/>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10753916" y="2347087"/>
              <a:ext cx="730250" cy="730250"/>
            </a:xfrm>
            <a:prstGeom prst="rect">
              <a:avLst/>
            </a:prstGeom>
          </p:spPr>
        </p:pic>
        <p:pic>
          <p:nvPicPr>
            <p:cNvPr id="26" name="Picture 25">
              <a:extLst>
                <a:ext uri="{FF2B5EF4-FFF2-40B4-BE49-F238E27FC236}">
                  <a16:creationId xmlns:a16="http://schemas.microsoft.com/office/drawing/2014/main" id="{3E26A433-DA8E-46E2-99A3-0A8B6DCFCBA5}"/>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5698196" y="3060352"/>
              <a:ext cx="723900" cy="723900"/>
            </a:xfrm>
            <a:prstGeom prst="rect">
              <a:avLst/>
            </a:prstGeom>
          </p:spPr>
        </p:pic>
        <p:pic>
          <p:nvPicPr>
            <p:cNvPr id="27" name="Picture 26">
              <a:extLst>
                <a:ext uri="{FF2B5EF4-FFF2-40B4-BE49-F238E27FC236}">
                  <a16:creationId xmlns:a16="http://schemas.microsoft.com/office/drawing/2014/main" id="{18423926-6AA2-4D39-AE57-A8E4ECE4BE6D}"/>
                </a:ext>
                <a:ext uri="{C183D7F6-B498-43B3-948B-1728B52AA6E4}">
                  <adec:decorative xmlns:adec="http://schemas.microsoft.com/office/drawing/2017/decorative" val="1"/>
                </a:ext>
              </a:extLst>
            </p:cNvPr>
            <p:cNvPicPr>
              <a:picLocks noChangeAspect="1"/>
            </p:cNvPicPr>
            <p:nvPr/>
          </p:nvPicPr>
          <p:blipFill>
            <a:blip r:embed="rId22"/>
            <a:stretch>
              <a:fillRect/>
            </a:stretch>
          </p:blipFill>
          <p:spPr>
            <a:xfrm>
              <a:off x="7126578" y="3068848"/>
              <a:ext cx="738864" cy="721160"/>
            </a:xfrm>
            <a:prstGeom prst="rect">
              <a:avLst/>
            </a:prstGeom>
          </p:spPr>
        </p:pic>
        <p:pic>
          <p:nvPicPr>
            <p:cNvPr id="28" name="Picture 27">
              <a:extLst>
                <a:ext uri="{FF2B5EF4-FFF2-40B4-BE49-F238E27FC236}">
                  <a16:creationId xmlns:a16="http://schemas.microsoft.com/office/drawing/2014/main" id="{27536512-BE58-4F15-B668-424FFAD9FC51}"/>
                </a:ext>
                <a:ext uri="{C183D7F6-B498-43B3-948B-1728B52AA6E4}">
                  <adec:decorative xmlns:adec="http://schemas.microsoft.com/office/drawing/2017/decorative" val="1"/>
                </a:ext>
              </a:extLst>
            </p:cNvPr>
            <p:cNvPicPr>
              <a:picLocks noChangeAspect="1"/>
            </p:cNvPicPr>
            <p:nvPr/>
          </p:nvPicPr>
          <p:blipFill>
            <a:blip r:embed="rId23"/>
            <a:stretch>
              <a:fillRect/>
            </a:stretch>
          </p:blipFill>
          <p:spPr>
            <a:xfrm>
              <a:off x="8591869" y="3076908"/>
              <a:ext cx="722194" cy="722194"/>
            </a:xfrm>
            <a:prstGeom prst="rect">
              <a:avLst/>
            </a:prstGeom>
          </p:spPr>
        </p:pic>
        <p:pic>
          <p:nvPicPr>
            <p:cNvPr id="29" name="Picture 28">
              <a:extLst>
                <a:ext uri="{FF2B5EF4-FFF2-40B4-BE49-F238E27FC236}">
                  <a16:creationId xmlns:a16="http://schemas.microsoft.com/office/drawing/2014/main" id="{CA9315C9-82E6-4172-A76C-15048B8335D7}"/>
                </a:ext>
                <a:ext uri="{C183D7F6-B498-43B3-948B-1728B52AA6E4}">
                  <adec:decorative xmlns:adec="http://schemas.microsoft.com/office/drawing/2017/decorative" val="1"/>
                </a:ext>
              </a:extLst>
            </p:cNvPr>
            <p:cNvPicPr>
              <a:picLocks noChangeAspect="1"/>
            </p:cNvPicPr>
            <p:nvPr/>
          </p:nvPicPr>
          <p:blipFill>
            <a:blip r:embed="rId24"/>
            <a:stretch>
              <a:fillRect/>
            </a:stretch>
          </p:blipFill>
          <p:spPr>
            <a:xfrm>
              <a:off x="10020514" y="3059111"/>
              <a:ext cx="736600" cy="736600"/>
            </a:xfrm>
            <a:prstGeom prst="rect">
              <a:avLst/>
            </a:prstGeom>
          </p:spPr>
        </p:pic>
        <p:pic>
          <p:nvPicPr>
            <p:cNvPr id="30" name="Picture 29">
              <a:extLst>
                <a:ext uri="{FF2B5EF4-FFF2-40B4-BE49-F238E27FC236}">
                  <a16:creationId xmlns:a16="http://schemas.microsoft.com/office/drawing/2014/main" id="{3B149FC2-A9B4-4202-BC37-37A83E808344}"/>
                </a:ext>
                <a:ext uri="{C183D7F6-B498-43B3-948B-1728B52AA6E4}">
                  <adec:decorative xmlns:adec="http://schemas.microsoft.com/office/drawing/2017/decorative" val="1"/>
                </a:ext>
              </a:extLst>
            </p:cNvPr>
            <p:cNvPicPr>
              <a:picLocks noChangeAspect="1"/>
            </p:cNvPicPr>
            <p:nvPr/>
          </p:nvPicPr>
          <p:blipFill>
            <a:blip r:embed="rId25"/>
            <a:stretch>
              <a:fillRect/>
            </a:stretch>
          </p:blipFill>
          <p:spPr>
            <a:xfrm>
              <a:off x="11481014" y="3071112"/>
              <a:ext cx="710986" cy="710986"/>
            </a:xfrm>
            <a:prstGeom prst="rect">
              <a:avLst/>
            </a:prstGeom>
          </p:spPr>
        </p:pic>
        <p:pic>
          <p:nvPicPr>
            <p:cNvPr id="31" name="Picture 30">
              <a:extLst>
                <a:ext uri="{FF2B5EF4-FFF2-40B4-BE49-F238E27FC236}">
                  <a16:creationId xmlns:a16="http://schemas.microsoft.com/office/drawing/2014/main" id="{6F38E63A-BFDB-4A4B-9D4A-74351ED5A6C5}"/>
                </a:ext>
                <a:ext uri="{C183D7F6-B498-43B3-948B-1728B52AA6E4}">
                  <adec:decorative xmlns:adec="http://schemas.microsoft.com/office/drawing/2017/decorative" val="1"/>
                </a:ext>
              </a:extLst>
            </p:cNvPr>
            <p:cNvPicPr>
              <a:picLocks noChangeAspect="1"/>
            </p:cNvPicPr>
            <p:nvPr/>
          </p:nvPicPr>
          <p:blipFill>
            <a:blip r:embed="rId26"/>
            <a:stretch>
              <a:fillRect/>
            </a:stretch>
          </p:blipFill>
          <p:spPr>
            <a:xfrm>
              <a:off x="6420464" y="3785617"/>
              <a:ext cx="706113" cy="706113"/>
            </a:xfrm>
            <a:prstGeom prst="rect">
              <a:avLst/>
            </a:prstGeom>
          </p:spPr>
        </p:pic>
        <p:pic>
          <p:nvPicPr>
            <p:cNvPr id="32" name="Picture 31">
              <a:extLst>
                <a:ext uri="{FF2B5EF4-FFF2-40B4-BE49-F238E27FC236}">
                  <a16:creationId xmlns:a16="http://schemas.microsoft.com/office/drawing/2014/main" id="{015E8F21-2794-4A84-8241-CE34184E6BA7}"/>
                </a:ext>
                <a:ext uri="{C183D7F6-B498-43B3-948B-1728B52AA6E4}">
                  <adec:decorative xmlns:adec="http://schemas.microsoft.com/office/drawing/2017/decorative" val="1"/>
                </a:ext>
              </a:extLst>
            </p:cNvPr>
            <p:cNvPicPr>
              <a:picLocks noChangeAspect="1"/>
            </p:cNvPicPr>
            <p:nvPr/>
          </p:nvPicPr>
          <p:blipFill>
            <a:blip r:embed="rId27"/>
            <a:stretch>
              <a:fillRect/>
            </a:stretch>
          </p:blipFill>
          <p:spPr>
            <a:xfrm>
              <a:off x="7865442" y="3789239"/>
              <a:ext cx="724561" cy="702491"/>
            </a:xfrm>
            <a:prstGeom prst="rect">
              <a:avLst/>
            </a:prstGeom>
          </p:spPr>
        </p:pic>
        <p:pic>
          <p:nvPicPr>
            <p:cNvPr id="33" name="Picture 32">
              <a:extLst>
                <a:ext uri="{FF2B5EF4-FFF2-40B4-BE49-F238E27FC236}">
                  <a16:creationId xmlns:a16="http://schemas.microsoft.com/office/drawing/2014/main" id="{BE451957-925E-4F88-B7DE-FD2CB10D31A2}"/>
                </a:ext>
                <a:ext uri="{C183D7F6-B498-43B3-948B-1728B52AA6E4}">
                  <adec:decorative xmlns:adec="http://schemas.microsoft.com/office/drawing/2017/decorative" val="1"/>
                </a:ext>
              </a:extLst>
            </p:cNvPr>
            <p:cNvPicPr>
              <a:picLocks noChangeAspect="1"/>
            </p:cNvPicPr>
            <p:nvPr/>
          </p:nvPicPr>
          <p:blipFill>
            <a:blip r:embed="rId28"/>
            <a:stretch>
              <a:fillRect/>
            </a:stretch>
          </p:blipFill>
          <p:spPr>
            <a:xfrm>
              <a:off x="9307537" y="3785358"/>
              <a:ext cx="712977" cy="712977"/>
            </a:xfrm>
            <a:prstGeom prst="rect">
              <a:avLst/>
            </a:prstGeom>
          </p:spPr>
        </p:pic>
        <p:pic>
          <p:nvPicPr>
            <p:cNvPr id="34" name="Picture 33">
              <a:extLst>
                <a:ext uri="{FF2B5EF4-FFF2-40B4-BE49-F238E27FC236}">
                  <a16:creationId xmlns:a16="http://schemas.microsoft.com/office/drawing/2014/main" id="{DA84D999-9E3B-45AD-9666-C1EAA078C528}"/>
                </a:ext>
                <a:ext uri="{C183D7F6-B498-43B3-948B-1728B52AA6E4}">
                  <adec:decorative xmlns:adec="http://schemas.microsoft.com/office/drawing/2017/decorative" val="1"/>
                </a:ext>
              </a:extLst>
            </p:cNvPr>
            <p:cNvPicPr>
              <a:picLocks noChangeAspect="1"/>
            </p:cNvPicPr>
            <p:nvPr/>
          </p:nvPicPr>
          <p:blipFill>
            <a:blip r:embed="rId29"/>
            <a:stretch>
              <a:fillRect/>
            </a:stretch>
          </p:blipFill>
          <p:spPr>
            <a:xfrm>
              <a:off x="10750118" y="3781694"/>
              <a:ext cx="736600" cy="716641"/>
            </a:xfrm>
            <a:prstGeom prst="rect">
              <a:avLst/>
            </a:prstGeom>
          </p:spPr>
        </p:pic>
        <p:pic>
          <p:nvPicPr>
            <p:cNvPr id="35" name="Picture 34">
              <a:extLst>
                <a:ext uri="{FF2B5EF4-FFF2-40B4-BE49-F238E27FC236}">
                  <a16:creationId xmlns:a16="http://schemas.microsoft.com/office/drawing/2014/main" id="{06B46FBB-D16B-492C-BC1A-03D4683A33A0}"/>
                </a:ext>
                <a:ext uri="{C183D7F6-B498-43B3-948B-1728B52AA6E4}">
                  <adec:decorative xmlns:adec="http://schemas.microsoft.com/office/drawing/2017/decorative" val="1"/>
                </a:ext>
              </a:extLst>
            </p:cNvPr>
            <p:cNvPicPr>
              <a:picLocks noChangeAspect="1"/>
            </p:cNvPicPr>
            <p:nvPr/>
          </p:nvPicPr>
          <p:blipFill>
            <a:blip r:embed="rId30"/>
            <a:stretch>
              <a:fillRect/>
            </a:stretch>
          </p:blipFill>
          <p:spPr>
            <a:xfrm>
              <a:off x="5697436" y="4486063"/>
              <a:ext cx="721161" cy="721161"/>
            </a:xfrm>
            <a:prstGeom prst="rect">
              <a:avLst/>
            </a:prstGeom>
          </p:spPr>
        </p:pic>
        <p:pic>
          <p:nvPicPr>
            <p:cNvPr id="36" name="Picture 35">
              <a:extLst>
                <a:ext uri="{FF2B5EF4-FFF2-40B4-BE49-F238E27FC236}">
                  <a16:creationId xmlns:a16="http://schemas.microsoft.com/office/drawing/2014/main" id="{A47EED43-5103-4D17-93ED-7EA039F6D603}"/>
                </a:ext>
                <a:ext uri="{C183D7F6-B498-43B3-948B-1728B52AA6E4}">
                  <adec:decorative xmlns:adec="http://schemas.microsoft.com/office/drawing/2017/decorative" val="1"/>
                </a:ext>
              </a:extLst>
            </p:cNvPr>
            <p:cNvPicPr>
              <a:picLocks noChangeAspect="1"/>
            </p:cNvPicPr>
            <p:nvPr/>
          </p:nvPicPr>
          <p:blipFill>
            <a:blip r:embed="rId31"/>
            <a:stretch>
              <a:fillRect/>
            </a:stretch>
          </p:blipFill>
          <p:spPr>
            <a:xfrm>
              <a:off x="7126327" y="4484851"/>
              <a:ext cx="740331" cy="721160"/>
            </a:xfrm>
            <a:prstGeom prst="rect">
              <a:avLst/>
            </a:prstGeom>
          </p:spPr>
        </p:pic>
        <p:pic>
          <p:nvPicPr>
            <p:cNvPr id="37" name="Picture 36">
              <a:extLst>
                <a:ext uri="{FF2B5EF4-FFF2-40B4-BE49-F238E27FC236}">
                  <a16:creationId xmlns:a16="http://schemas.microsoft.com/office/drawing/2014/main" id="{A1D7FB1A-1DC8-4093-AAA9-12C2EA64E0A0}"/>
                </a:ext>
                <a:ext uri="{C183D7F6-B498-43B3-948B-1728B52AA6E4}">
                  <adec:decorative xmlns:adec="http://schemas.microsoft.com/office/drawing/2017/decorative" val="1"/>
                </a:ext>
              </a:extLst>
            </p:cNvPr>
            <p:cNvPicPr>
              <a:picLocks noChangeAspect="1"/>
            </p:cNvPicPr>
            <p:nvPr/>
          </p:nvPicPr>
          <p:blipFill>
            <a:blip r:embed="rId32"/>
            <a:stretch>
              <a:fillRect/>
            </a:stretch>
          </p:blipFill>
          <p:spPr>
            <a:xfrm>
              <a:off x="8587203" y="4491367"/>
              <a:ext cx="719766" cy="719766"/>
            </a:xfrm>
            <a:prstGeom prst="rect">
              <a:avLst/>
            </a:prstGeom>
          </p:spPr>
        </p:pic>
        <p:pic>
          <p:nvPicPr>
            <p:cNvPr id="38" name="Picture 37">
              <a:extLst>
                <a:ext uri="{FF2B5EF4-FFF2-40B4-BE49-F238E27FC236}">
                  <a16:creationId xmlns:a16="http://schemas.microsoft.com/office/drawing/2014/main" id="{CF3EEA13-AE1E-4568-92A8-99BBA03BC405}"/>
                </a:ext>
                <a:ext uri="{C183D7F6-B498-43B3-948B-1728B52AA6E4}">
                  <adec:decorative xmlns:adec="http://schemas.microsoft.com/office/drawing/2017/decorative" val="1"/>
                </a:ext>
              </a:extLst>
            </p:cNvPr>
            <p:cNvPicPr>
              <a:picLocks noChangeAspect="1"/>
            </p:cNvPicPr>
            <p:nvPr/>
          </p:nvPicPr>
          <p:blipFill>
            <a:blip r:embed="rId33"/>
            <a:stretch>
              <a:fillRect/>
            </a:stretch>
          </p:blipFill>
          <p:spPr>
            <a:xfrm>
              <a:off x="10016712" y="4488607"/>
              <a:ext cx="735870" cy="735870"/>
            </a:xfrm>
            <a:prstGeom prst="rect">
              <a:avLst/>
            </a:prstGeom>
          </p:spPr>
        </p:pic>
        <p:pic>
          <p:nvPicPr>
            <p:cNvPr id="39" name="Picture 38">
              <a:extLst>
                <a:ext uri="{FF2B5EF4-FFF2-40B4-BE49-F238E27FC236}">
                  <a16:creationId xmlns:a16="http://schemas.microsoft.com/office/drawing/2014/main" id="{6F58134E-CCA5-4877-83E0-09AC4D47F178}"/>
                </a:ext>
                <a:ext uri="{C183D7F6-B498-43B3-948B-1728B52AA6E4}">
                  <adec:decorative xmlns:adec="http://schemas.microsoft.com/office/drawing/2017/decorative" val="1"/>
                </a:ext>
              </a:extLst>
            </p:cNvPr>
            <p:cNvPicPr>
              <a:picLocks noChangeAspect="1"/>
            </p:cNvPicPr>
            <p:nvPr/>
          </p:nvPicPr>
          <p:blipFill>
            <a:blip r:embed="rId34"/>
            <a:stretch>
              <a:fillRect/>
            </a:stretch>
          </p:blipFill>
          <p:spPr>
            <a:xfrm>
              <a:off x="11477409" y="4491201"/>
              <a:ext cx="723900" cy="723900"/>
            </a:xfrm>
            <a:prstGeom prst="rect">
              <a:avLst/>
            </a:prstGeom>
          </p:spPr>
        </p:pic>
        <p:pic>
          <p:nvPicPr>
            <p:cNvPr id="40" name="Picture 39">
              <a:extLst>
                <a:ext uri="{FF2B5EF4-FFF2-40B4-BE49-F238E27FC236}">
                  <a16:creationId xmlns:a16="http://schemas.microsoft.com/office/drawing/2014/main" id="{DBA06F71-9132-452E-BB8F-9DCD56A357FB}"/>
                </a:ext>
                <a:ext uri="{C183D7F6-B498-43B3-948B-1728B52AA6E4}">
                  <adec:decorative xmlns:adec="http://schemas.microsoft.com/office/drawing/2017/decorative" val="1"/>
                </a:ext>
              </a:extLst>
            </p:cNvPr>
            <p:cNvPicPr>
              <a:picLocks noChangeAspect="1"/>
            </p:cNvPicPr>
            <p:nvPr/>
          </p:nvPicPr>
          <p:blipFill>
            <a:blip r:embed="rId35"/>
            <a:stretch>
              <a:fillRect/>
            </a:stretch>
          </p:blipFill>
          <p:spPr>
            <a:xfrm>
              <a:off x="6414592" y="5206068"/>
              <a:ext cx="713590" cy="713590"/>
            </a:xfrm>
            <a:prstGeom prst="rect">
              <a:avLst/>
            </a:prstGeom>
          </p:spPr>
        </p:pic>
        <p:pic>
          <p:nvPicPr>
            <p:cNvPr id="41" name="Picture 40">
              <a:extLst>
                <a:ext uri="{FF2B5EF4-FFF2-40B4-BE49-F238E27FC236}">
                  <a16:creationId xmlns:a16="http://schemas.microsoft.com/office/drawing/2014/main" id="{56581A54-8CBE-49C9-A869-AEE96C8A9254}"/>
                </a:ext>
                <a:ext uri="{C183D7F6-B498-43B3-948B-1728B52AA6E4}">
                  <adec:decorative xmlns:adec="http://schemas.microsoft.com/office/drawing/2017/decorative" val="1"/>
                </a:ext>
              </a:extLst>
            </p:cNvPr>
            <p:cNvPicPr>
              <a:picLocks noChangeAspect="1"/>
            </p:cNvPicPr>
            <p:nvPr/>
          </p:nvPicPr>
          <p:blipFill>
            <a:blip r:embed="rId36"/>
            <a:stretch>
              <a:fillRect/>
            </a:stretch>
          </p:blipFill>
          <p:spPr>
            <a:xfrm>
              <a:off x="7863113" y="5200365"/>
              <a:ext cx="727508" cy="705795"/>
            </a:xfrm>
            <a:prstGeom prst="rect">
              <a:avLst/>
            </a:prstGeom>
          </p:spPr>
        </p:pic>
        <p:pic>
          <p:nvPicPr>
            <p:cNvPr id="42" name="Picture 41">
              <a:extLst>
                <a:ext uri="{FF2B5EF4-FFF2-40B4-BE49-F238E27FC236}">
                  <a16:creationId xmlns:a16="http://schemas.microsoft.com/office/drawing/2014/main" id="{20ADFDC7-0457-4E6E-9CC7-93442E167CB7}"/>
                </a:ext>
                <a:ext uri="{C183D7F6-B498-43B3-948B-1728B52AA6E4}">
                  <adec:decorative xmlns:adec="http://schemas.microsoft.com/office/drawing/2017/decorative" val="1"/>
                </a:ext>
              </a:extLst>
            </p:cNvPr>
            <p:cNvPicPr>
              <a:picLocks noChangeAspect="1"/>
            </p:cNvPicPr>
            <p:nvPr/>
          </p:nvPicPr>
          <p:blipFill>
            <a:blip r:embed="rId37"/>
            <a:stretch>
              <a:fillRect/>
            </a:stretch>
          </p:blipFill>
          <p:spPr>
            <a:xfrm>
              <a:off x="9304352" y="5213129"/>
              <a:ext cx="711792" cy="696240"/>
            </a:xfrm>
            <a:prstGeom prst="rect">
              <a:avLst/>
            </a:prstGeom>
          </p:spPr>
        </p:pic>
        <p:pic>
          <p:nvPicPr>
            <p:cNvPr id="43" name="Picture 42">
              <a:extLst>
                <a:ext uri="{FF2B5EF4-FFF2-40B4-BE49-F238E27FC236}">
                  <a16:creationId xmlns:a16="http://schemas.microsoft.com/office/drawing/2014/main" id="{BA8B712A-E475-4D57-A6B3-83516106368A}"/>
                </a:ext>
                <a:ext uri="{C183D7F6-B498-43B3-948B-1728B52AA6E4}">
                  <adec:decorative xmlns:adec="http://schemas.microsoft.com/office/drawing/2017/decorative" val="1"/>
                </a:ext>
              </a:extLst>
            </p:cNvPr>
            <p:cNvPicPr>
              <a:picLocks noChangeAspect="1"/>
            </p:cNvPicPr>
            <p:nvPr/>
          </p:nvPicPr>
          <p:blipFill>
            <a:blip r:embed="rId38"/>
            <a:stretch>
              <a:fillRect/>
            </a:stretch>
          </p:blipFill>
          <p:spPr>
            <a:xfrm>
              <a:off x="10750314" y="5216658"/>
              <a:ext cx="730699" cy="696240"/>
            </a:xfrm>
            <a:prstGeom prst="rect">
              <a:avLst/>
            </a:prstGeom>
          </p:spPr>
        </p:pic>
        <p:pic>
          <p:nvPicPr>
            <p:cNvPr id="44" name="Picture 43">
              <a:extLst>
                <a:ext uri="{FF2B5EF4-FFF2-40B4-BE49-F238E27FC236}">
                  <a16:creationId xmlns:a16="http://schemas.microsoft.com/office/drawing/2014/main" id="{9D6F7B0D-8646-4883-AE77-B0675C7A2A80}"/>
                </a:ext>
                <a:ext uri="{C183D7F6-B498-43B3-948B-1728B52AA6E4}">
                  <adec:decorative xmlns:adec="http://schemas.microsoft.com/office/drawing/2017/decorative" val="1"/>
                </a:ext>
              </a:extLst>
            </p:cNvPr>
            <p:cNvPicPr>
              <a:picLocks noChangeAspect="1"/>
            </p:cNvPicPr>
            <p:nvPr/>
          </p:nvPicPr>
          <p:blipFill>
            <a:blip r:embed="rId39"/>
            <a:stretch>
              <a:fillRect/>
            </a:stretch>
          </p:blipFill>
          <p:spPr>
            <a:xfrm>
              <a:off x="7121453" y="5907605"/>
              <a:ext cx="740331" cy="723900"/>
            </a:xfrm>
            <a:prstGeom prst="rect">
              <a:avLst/>
            </a:prstGeom>
          </p:spPr>
        </p:pic>
        <p:pic>
          <p:nvPicPr>
            <p:cNvPr id="45" name="Picture 44">
              <a:extLst>
                <a:ext uri="{FF2B5EF4-FFF2-40B4-BE49-F238E27FC236}">
                  <a16:creationId xmlns:a16="http://schemas.microsoft.com/office/drawing/2014/main" id="{A51CBBAE-7350-4EEC-9752-0461B1C67DAA}"/>
                </a:ext>
                <a:ext uri="{C183D7F6-B498-43B3-948B-1728B52AA6E4}">
                  <adec:decorative xmlns:adec="http://schemas.microsoft.com/office/drawing/2017/decorative" val="1"/>
                </a:ext>
              </a:extLst>
            </p:cNvPr>
            <p:cNvPicPr>
              <a:picLocks noChangeAspect="1"/>
            </p:cNvPicPr>
            <p:nvPr/>
          </p:nvPicPr>
          <p:blipFill>
            <a:blip r:embed="rId40"/>
            <a:stretch>
              <a:fillRect/>
            </a:stretch>
          </p:blipFill>
          <p:spPr>
            <a:xfrm>
              <a:off x="8585306" y="5935266"/>
              <a:ext cx="718477" cy="696240"/>
            </a:xfrm>
            <a:prstGeom prst="rect">
              <a:avLst/>
            </a:prstGeom>
          </p:spPr>
        </p:pic>
        <p:pic>
          <p:nvPicPr>
            <p:cNvPr id="46" name="Picture 45">
              <a:extLst>
                <a:ext uri="{FF2B5EF4-FFF2-40B4-BE49-F238E27FC236}">
                  <a16:creationId xmlns:a16="http://schemas.microsoft.com/office/drawing/2014/main" id="{4FA53F49-07C7-43EC-8A50-F936B791A8A2}"/>
                </a:ext>
                <a:ext uri="{C183D7F6-B498-43B3-948B-1728B52AA6E4}">
                  <adec:decorative xmlns:adec="http://schemas.microsoft.com/office/drawing/2017/decorative" val="1"/>
                </a:ext>
              </a:extLst>
            </p:cNvPr>
            <p:cNvPicPr>
              <a:picLocks noChangeAspect="1"/>
            </p:cNvPicPr>
            <p:nvPr/>
          </p:nvPicPr>
          <p:blipFill>
            <a:blip r:embed="rId41"/>
            <a:stretch>
              <a:fillRect/>
            </a:stretch>
          </p:blipFill>
          <p:spPr>
            <a:xfrm>
              <a:off x="10022697" y="5925710"/>
              <a:ext cx="723900" cy="705795"/>
            </a:xfrm>
            <a:prstGeom prst="rect">
              <a:avLst/>
            </a:prstGeom>
          </p:spPr>
        </p:pic>
        <p:pic>
          <p:nvPicPr>
            <p:cNvPr id="47" name="Picture 46">
              <a:extLst>
                <a:ext uri="{FF2B5EF4-FFF2-40B4-BE49-F238E27FC236}">
                  <a16:creationId xmlns:a16="http://schemas.microsoft.com/office/drawing/2014/main" id="{13EE1FDD-1228-48D7-A575-B836A9F6453E}"/>
                </a:ext>
                <a:ext uri="{C183D7F6-B498-43B3-948B-1728B52AA6E4}">
                  <adec:decorative xmlns:adec="http://schemas.microsoft.com/office/drawing/2017/decorative" val="1"/>
                </a:ext>
              </a:extLst>
            </p:cNvPr>
            <p:cNvPicPr>
              <a:picLocks noChangeAspect="1"/>
            </p:cNvPicPr>
            <p:nvPr/>
          </p:nvPicPr>
          <p:blipFill>
            <a:blip r:embed="rId42"/>
            <a:stretch>
              <a:fillRect/>
            </a:stretch>
          </p:blipFill>
          <p:spPr>
            <a:xfrm>
              <a:off x="11481013" y="5920518"/>
              <a:ext cx="710987" cy="710987"/>
            </a:xfrm>
            <a:prstGeom prst="rect">
              <a:avLst/>
            </a:prstGeom>
          </p:spPr>
        </p:pic>
        <p:pic>
          <p:nvPicPr>
            <p:cNvPr id="48" name="Picture 47">
              <a:extLst>
                <a:ext uri="{FF2B5EF4-FFF2-40B4-BE49-F238E27FC236}">
                  <a16:creationId xmlns:a16="http://schemas.microsoft.com/office/drawing/2014/main" id="{BBF45A9C-FB1D-4FEA-9A5E-CDE8C732EA8D}"/>
                </a:ext>
                <a:ext uri="{C183D7F6-B498-43B3-948B-1728B52AA6E4}">
                  <adec:decorative xmlns:adec="http://schemas.microsoft.com/office/drawing/2017/decorative" val="1"/>
                </a:ext>
              </a:extLst>
            </p:cNvPr>
            <p:cNvPicPr>
              <a:picLocks noChangeAspect="1"/>
            </p:cNvPicPr>
            <p:nvPr/>
          </p:nvPicPr>
          <p:blipFill>
            <a:blip r:embed="rId43"/>
            <a:stretch>
              <a:fillRect/>
            </a:stretch>
          </p:blipFill>
          <p:spPr>
            <a:xfrm>
              <a:off x="5682722" y="5924777"/>
              <a:ext cx="729649" cy="703293"/>
            </a:xfrm>
            <a:prstGeom prst="rect">
              <a:avLst/>
            </a:prstGeom>
          </p:spPr>
        </p:pic>
      </p:grpSp>
      <p:sp>
        <p:nvSpPr>
          <p:cNvPr id="3" name="Footer Placeholder 2">
            <a:extLst>
              <a:ext uri="{FF2B5EF4-FFF2-40B4-BE49-F238E27FC236}">
                <a16:creationId xmlns:a16="http://schemas.microsoft.com/office/drawing/2014/main" id="{9F7F2FF1-0921-2BF9-DB64-B6CD79A39B99}"/>
              </a:ext>
              <a:ext uri="{C183D7F6-B498-43B3-948B-1728B52AA6E4}">
                <adec:decorative xmlns:adec="http://schemas.microsoft.com/office/drawing/2017/decorative" val="1"/>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Tree>
    <p:extLst>
      <p:ext uri="{BB962C8B-B14F-4D97-AF65-F5344CB8AC3E}">
        <p14:creationId xmlns:p14="http://schemas.microsoft.com/office/powerpoint/2010/main" val="42490529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5E2C9-DCA9-41F8-90DA-217DED304402}"/>
              </a:ext>
            </a:extLst>
          </p:cNvPr>
          <p:cNvSpPr>
            <a:spLocks noGrp="1"/>
          </p:cNvSpPr>
          <p:nvPr>
            <p:ph type="title"/>
          </p:nvPr>
        </p:nvSpPr>
        <p:spPr>
          <a:xfrm>
            <a:off x="586740" y="462994"/>
            <a:ext cx="11018520" cy="553998"/>
          </a:xfrm>
        </p:spPr>
        <p:txBody>
          <a:bodyPr/>
          <a:lstStyle/>
          <a:p>
            <a:r>
              <a:rPr lang="en-GB">
                <a:cs typeface="Segoe UI"/>
              </a:rPr>
              <a:t>Standard and premium connectors</a:t>
            </a:r>
            <a:endParaRPr lang="en-GB"/>
          </a:p>
        </p:txBody>
      </p:sp>
      <p:sp>
        <p:nvSpPr>
          <p:cNvPr id="3" name="TextBox 2">
            <a:extLst>
              <a:ext uri="{FF2B5EF4-FFF2-40B4-BE49-F238E27FC236}">
                <a16:creationId xmlns:a16="http://schemas.microsoft.com/office/drawing/2014/main" id="{5D88BF04-7F51-4CBF-8F27-3FA5E85B1822}"/>
              </a:ext>
            </a:extLst>
          </p:cNvPr>
          <p:cNvSpPr txBox="1"/>
          <p:nvPr/>
        </p:nvSpPr>
        <p:spPr>
          <a:xfrm>
            <a:off x="424274" y="1450157"/>
            <a:ext cx="11343452" cy="2215991"/>
          </a:xfrm>
          <a:prstGeom prst="rect">
            <a:avLst/>
          </a:prstGeom>
          <a:noFill/>
        </p:spPr>
        <p:txBody>
          <a:bodyPr wrap="square" lIns="0" tIns="0" rIns="0" bIns="0" rtlCol="0" anchor="t">
            <a:spAutoFit/>
          </a:bodyPr>
          <a:lstStyle/>
          <a:p>
            <a:r>
              <a:rPr lang="en-GB" sz="2400" b="1" dirty="0">
                <a:solidFill>
                  <a:schemeClr val="tx1">
                    <a:lumMod val="85000"/>
                    <a:lumOff val="15000"/>
                  </a:schemeClr>
                </a:solidFill>
                <a:latin typeface="Segoe UI"/>
                <a:cs typeface="Calibri"/>
              </a:rPr>
              <a:t>Standard</a:t>
            </a:r>
            <a:r>
              <a:rPr lang="en-GB" sz="2400" dirty="0">
                <a:solidFill>
                  <a:schemeClr val="tx1">
                    <a:lumMod val="85000"/>
                    <a:lumOff val="15000"/>
                  </a:schemeClr>
                </a:solidFill>
                <a:latin typeface="Segoe UI"/>
                <a:cs typeface="Calibri"/>
              </a:rPr>
              <a:t> connectors are connectors that are available for use with every level of licensing within </a:t>
            </a:r>
            <a:r>
              <a:rPr lang="en-GB" sz="2400" b="1" dirty="0">
                <a:solidFill>
                  <a:schemeClr val="tx1">
                    <a:lumMod val="85000"/>
                    <a:lumOff val="15000"/>
                  </a:schemeClr>
                </a:solidFill>
                <a:latin typeface="Segoe UI"/>
                <a:cs typeface="Calibri"/>
              </a:rPr>
              <a:t>Dataverse for Teams</a:t>
            </a:r>
          </a:p>
          <a:p>
            <a:endParaRPr lang="en-GB" sz="2400" b="1" dirty="0">
              <a:solidFill>
                <a:schemeClr val="tx1">
                  <a:lumMod val="85000"/>
                  <a:lumOff val="15000"/>
                </a:schemeClr>
              </a:solidFill>
              <a:latin typeface="Segoe UI"/>
              <a:cs typeface="Calibri"/>
            </a:endParaRPr>
          </a:p>
          <a:p>
            <a:r>
              <a:rPr lang="en-GB" sz="2400" b="1" dirty="0">
                <a:solidFill>
                  <a:schemeClr val="tx1">
                    <a:lumMod val="85000"/>
                    <a:lumOff val="15000"/>
                  </a:schemeClr>
                </a:solidFill>
                <a:latin typeface="Segoe UI"/>
                <a:cs typeface="Calibri"/>
              </a:rPr>
              <a:t>Examples of standard connectors:</a:t>
            </a:r>
            <a:endParaRPr lang="en-GB" sz="2400" dirty="0">
              <a:solidFill>
                <a:schemeClr val="tx1">
                  <a:lumMod val="85000"/>
                  <a:lumOff val="15000"/>
                </a:schemeClr>
              </a:solidFill>
              <a:latin typeface="Segoe UI"/>
              <a:cs typeface="Calibri"/>
            </a:endParaRPr>
          </a:p>
          <a:p>
            <a:r>
              <a:rPr lang="en-GB" sz="2400" dirty="0">
                <a:solidFill>
                  <a:schemeClr val="tx1">
                    <a:lumMod val="85000"/>
                    <a:lumOff val="15000"/>
                  </a:schemeClr>
                </a:solidFill>
                <a:latin typeface="Segoe UI"/>
                <a:cs typeface="Calibri"/>
              </a:rPr>
              <a:t>​</a:t>
            </a:r>
          </a:p>
          <a:p>
            <a:endParaRPr lang="en-GB" sz="2400" dirty="0">
              <a:solidFill>
                <a:schemeClr val="tx1">
                  <a:lumMod val="85000"/>
                  <a:lumOff val="15000"/>
                </a:schemeClr>
              </a:solidFill>
              <a:latin typeface="Segoe UI (Body)"/>
            </a:endParaRPr>
          </a:p>
        </p:txBody>
      </p:sp>
      <p:pic>
        <p:nvPicPr>
          <p:cNvPr id="2050" name="Picture 2">
            <a:extLst>
              <a:ext uri="{FF2B5EF4-FFF2-40B4-BE49-F238E27FC236}">
                <a16:creationId xmlns:a16="http://schemas.microsoft.com/office/drawing/2014/main" id="{D441FFFF-E51A-4231-A546-7C87FAAD3AD8}"/>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6681" y="2366099"/>
            <a:ext cx="693855" cy="6938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8B31970-04AA-4740-8C6F-75C117051CCC}"/>
              </a:ext>
            </a:extLst>
          </p:cNvPr>
          <p:cNvSpPr txBox="1"/>
          <p:nvPr/>
        </p:nvSpPr>
        <p:spPr>
          <a:xfrm>
            <a:off x="5283133" y="3141928"/>
            <a:ext cx="1257075" cy="307777"/>
          </a:xfrm>
          <a:prstGeom prst="rect">
            <a:avLst/>
          </a:prstGeom>
          <a:noFill/>
        </p:spPr>
        <p:txBody>
          <a:bodyPr wrap="none" lIns="0" tIns="0" rIns="0" bIns="0" rtlCol="0">
            <a:spAutoFit/>
          </a:bodyPr>
          <a:lstStyle/>
          <a:p>
            <a:pPr algn="l"/>
            <a:r>
              <a:rPr lang="en-US" sz="2000">
                <a:solidFill>
                  <a:schemeClr val="tx1">
                    <a:lumMod val="85000"/>
                    <a:lumOff val="15000"/>
                  </a:schemeClr>
                </a:solidFill>
                <a:latin typeface="+mj-lt"/>
              </a:rPr>
              <a:t>SharePoint</a:t>
            </a:r>
            <a:endParaRPr lang="en-GB" sz="2000">
              <a:solidFill>
                <a:schemeClr val="tx1">
                  <a:lumMod val="85000"/>
                  <a:lumOff val="15000"/>
                </a:schemeClr>
              </a:solidFill>
              <a:latin typeface="+mj-lt"/>
            </a:endParaRPr>
          </a:p>
        </p:txBody>
      </p:sp>
      <p:sp>
        <p:nvSpPr>
          <p:cNvPr id="15" name="TextBox 14">
            <a:extLst>
              <a:ext uri="{FF2B5EF4-FFF2-40B4-BE49-F238E27FC236}">
                <a16:creationId xmlns:a16="http://schemas.microsoft.com/office/drawing/2014/main" id="{7330EDDA-D6CA-4136-A81D-8B262E097F85}"/>
              </a:ext>
            </a:extLst>
          </p:cNvPr>
          <p:cNvSpPr txBox="1"/>
          <p:nvPr/>
        </p:nvSpPr>
        <p:spPr>
          <a:xfrm>
            <a:off x="6836424" y="3141928"/>
            <a:ext cx="1192634" cy="615553"/>
          </a:xfrm>
          <a:prstGeom prst="rect">
            <a:avLst/>
          </a:prstGeom>
          <a:noFill/>
        </p:spPr>
        <p:txBody>
          <a:bodyPr wrap="none" lIns="0" tIns="0" rIns="0" bIns="0" rtlCol="0">
            <a:spAutoFit/>
          </a:bodyPr>
          <a:lstStyle>
            <a:defPPr>
              <a:defRPr lang="en-US"/>
            </a:defPPr>
            <a:lvl1pPr>
              <a:defRPr sz="2000">
                <a:solidFill>
                  <a:schemeClr val="bg1"/>
                </a:solidFill>
                <a:latin typeface="+mj-lt"/>
              </a:defRPr>
            </a:lvl1pPr>
          </a:lstStyle>
          <a:p>
            <a:pPr algn="ctr"/>
            <a:r>
              <a:rPr lang="en-US">
                <a:solidFill>
                  <a:schemeClr val="tx1">
                    <a:lumMod val="85000"/>
                    <a:lumOff val="15000"/>
                  </a:schemeClr>
                </a:solidFill>
              </a:rPr>
              <a:t>Office 365</a:t>
            </a:r>
          </a:p>
          <a:p>
            <a:pPr algn="ctr"/>
            <a:r>
              <a:rPr lang="en-US">
                <a:solidFill>
                  <a:schemeClr val="tx1">
                    <a:lumMod val="85000"/>
                    <a:lumOff val="15000"/>
                  </a:schemeClr>
                </a:solidFill>
              </a:rPr>
              <a:t> Users</a:t>
            </a:r>
            <a:endParaRPr lang="en-GB">
              <a:solidFill>
                <a:schemeClr val="tx1">
                  <a:lumMod val="85000"/>
                  <a:lumOff val="15000"/>
                </a:schemeClr>
              </a:solidFill>
            </a:endParaRPr>
          </a:p>
        </p:txBody>
      </p:sp>
      <p:sp>
        <p:nvSpPr>
          <p:cNvPr id="16" name="TextBox 15">
            <a:extLst>
              <a:ext uri="{FF2B5EF4-FFF2-40B4-BE49-F238E27FC236}">
                <a16:creationId xmlns:a16="http://schemas.microsoft.com/office/drawing/2014/main" id="{09FDAE13-695D-4E08-8D1A-DEFE8250F6E1}"/>
              </a:ext>
            </a:extLst>
          </p:cNvPr>
          <p:cNvSpPr txBox="1"/>
          <p:nvPr/>
        </p:nvSpPr>
        <p:spPr>
          <a:xfrm>
            <a:off x="8416396" y="3151524"/>
            <a:ext cx="1349728" cy="307777"/>
          </a:xfrm>
          <a:prstGeom prst="rect">
            <a:avLst/>
          </a:prstGeom>
          <a:noFill/>
        </p:spPr>
        <p:txBody>
          <a:bodyPr wrap="none" lIns="0" tIns="0" rIns="0" bIns="0" rtlCol="0">
            <a:spAutoFit/>
          </a:bodyPr>
          <a:lstStyle/>
          <a:p>
            <a:pPr algn="ctr"/>
            <a:r>
              <a:rPr lang="en-US" sz="2000">
                <a:solidFill>
                  <a:schemeClr val="tx1">
                    <a:lumMod val="85000"/>
                    <a:lumOff val="15000"/>
                  </a:schemeClr>
                </a:solidFill>
                <a:latin typeface="+mj-lt"/>
              </a:rPr>
              <a:t>Adobe</a:t>
            </a:r>
            <a:r>
              <a:rPr lang="en-US" sz="2000">
                <a:solidFill>
                  <a:schemeClr val="tx1">
                    <a:lumMod val="85000"/>
                    <a:lumOff val="15000"/>
                  </a:schemeClr>
                </a:solidFill>
              </a:rPr>
              <a:t> </a:t>
            </a:r>
            <a:r>
              <a:rPr lang="en-US" sz="2000">
                <a:solidFill>
                  <a:schemeClr val="tx1">
                    <a:lumMod val="85000"/>
                    <a:lumOff val="15000"/>
                  </a:schemeClr>
                </a:solidFill>
                <a:latin typeface="+mj-lt"/>
              </a:rPr>
              <a:t>Sign</a:t>
            </a:r>
            <a:endParaRPr lang="en-GB" sz="2000">
              <a:solidFill>
                <a:schemeClr val="tx1">
                  <a:lumMod val="85000"/>
                  <a:lumOff val="15000"/>
                </a:schemeClr>
              </a:solidFill>
              <a:latin typeface="+mj-lt"/>
            </a:endParaRPr>
          </a:p>
        </p:txBody>
      </p:sp>
      <p:sp>
        <p:nvSpPr>
          <p:cNvPr id="6" name="TextBox 5">
            <a:extLst>
              <a:ext uri="{FF2B5EF4-FFF2-40B4-BE49-F238E27FC236}">
                <a16:creationId xmlns:a16="http://schemas.microsoft.com/office/drawing/2014/main" id="{F2063046-9CD0-4C79-905F-99D869455593}"/>
              </a:ext>
            </a:extLst>
          </p:cNvPr>
          <p:cNvSpPr txBox="1"/>
          <p:nvPr/>
        </p:nvSpPr>
        <p:spPr>
          <a:xfrm>
            <a:off x="10006807" y="3151524"/>
            <a:ext cx="1484637" cy="861774"/>
          </a:xfrm>
          <a:prstGeom prst="rect">
            <a:avLst/>
          </a:prstGeom>
          <a:noFill/>
        </p:spPr>
        <p:txBody>
          <a:bodyPr wrap="none" lIns="0" tIns="0" rIns="0" bIns="0" rtlCol="0">
            <a:spAutoFit/>
          </a:bodyPr>
          <a:lstStyle/>
          <a:p>
            <a:pPr algn="ctr"/>
            <a:r>
              <a:rPr lang="en-US" sz="2000" dirty="0">
                <a:solidFill>
                  <a:schemeClr val="tx1">
                    <a:lumMod val="85000"/>
                    <a:lumOff val="15000"/>
                  </a:schemeClr>
                </a:solidFill>
                <a:latin typeface="+mj-lt"/>
              </a:rPr>
              <a:t>Dataverse</a:t>
            </a:r>
            <a:r>
              <a:rPr lang="en-US" sz="2000" dirty="0">
                <a:solidFill>
                  <a:schemeClr val="tx1">
                    <a:lumMod val="85000"/>
                    <a:lumOff val="15000"/>
                  </a:schemeClr>
                </a:solidFill>
              </a:rPr>
              <a:t> </a:t>
            </a:r>
            <a:br>
              <a:rPr lang="en-US" sz="2000" dirty="0">
                <a:solidFill>
                  <a:schemeClr val="tx1">
                    <a:lumMod val="85000"/>
                    <a:lumOff val="15000"/>
                  </a:schemeClr>
                </a:solidFill>
              </a:rPr>
            </a:br>
            <a:r>
              <a:rPr lang="en-US" sz="1800" dirty="0">
                <a:solidFill>
                  <a:schemeClr val="tx1">
                    <a:lumMod val="85000"/>
                    <a:lumOff val="15000"/>
                  </a:schemeClr>
                </a:solidFill>
              </a:rPr>
              <a:t>(Dataverse for </a:t>
            </a:r>
          </a:p>
          <a:p>
            <a:pPr algn="ctr"/>
            <a:r>
              <a:rPr lang="en-US" sz="1800" dirty="0">
                <a:solidFill>
                  <a:schemeClr val="tx1">
                    <a:lumMod val="85000"/>
                    <a:lumOff val="15000"/>
                  </a:schemeClr>
                </a:solidFill>
              </a:rPr>
              <a:t>Teams only)</a:t>
            </a:r>
            <a:endParaRPr lang="en-GB" sz="1800" dirty="0">
              <a:solidFill>
                <a:schemeClr val="tx1">
                  <a:lumMod val="85000"/>
                  <a:lumOff val="15000"/>
                </a:schemeClr>
              </a:solidFill>
            </a:endParaRPr>
          </a:p>
        </p:txBody>
      </p:sp>
      <p:pic>
        <p:nvPicPr>
          <p:cNvPr id="3074" name="Picture 2">
            <a:extLst>
              <a:ext uri="{FF2B5EF4-FFF2-40B4-BE49-F238E27FC236}">
                <a16:creationId xmlns:a16="http://schemas.microsoft.com/office/drawing/2014/main" id="{86B1179F-5C89-4076-80B4-97A5594EABC5}"/>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0795" y="2378648"/>
            <a:ext cx="693855" cy="69385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8B5054F-EA64-4E25-B941-05394E2671FC}"/>
              </a:ext>
            </a:extLst>
          </p:cNvPr>
          <p:cNvSpPr txBox="1"/>
          <p:nvPr/>
        </p:nvSpPr>
        <p:spPr>
          <a:xfrm>
            <a:off x="493085" y="4185184"/>
            <a:ext cx="11343452" cy="2215991"/>
          </a:xfrm>
          <a:prstGeom prst="rect">
            <a:avLst/>
          </a:prstGeom>
          <a:noFill/>
        </p:spPr>
        <p:txBody>
          <a:bodyPr wrap="square" lIns="0" tIns="0" rIns="0" bIns="0" rtlCol="0" anchor="t">
            <a:spAutoFit/>
          </a:bodyPr>
          <a:lstStyle/>
          <a:p>
            <a:r>
              <a:rPr lang="en-GB" sz="2400" b="1" dirty="0">
                <a:solidFill>
                  <a:schemeClr val="tx1">
                    <a:lumMod val="85000"/>
                    <a:lumOff val="15000"/>
                  </a:schemeClr>
                </a:solidFill>
                <a:latin typeface="Segoe UI"/>
                <a:cs typeface="Calibri"/>
              </a:rPr>
              <a:t>Premium</a:t>
            </a:r>
            <a:r>
              <a:rPr lang="en-GB" sz="2400" dirty="0">
                <a:solidFill>
                  <a:schemeClr val="tx1">
                    <a:lumMod val="85000"/>
                    <a:lumOff val="15000"/>
                  </a:schemeClr>
                </a:solidFill>
                <a:latin typeface="Segoe UI"/>
                <a:cs typeface="Calibri"/>
              </a:rPr>
              <a:t> connectors require additional licensing </a:t>
            </a:r>
            <a:endParaRPr lang="en-GB" sz="2400" b="1" dirty="0">
              <a:solidFill>
                <a:schemeClr val="tx1">
                  <a:lumMod val="85000"/>
                  <a:lumOff val="15000"/>
                </a:schemeClr>
              </a:solidFill>
              <a:latin typeface="Segoe UI"/>
              <a:cs typeface="Calibri"/>
            </a:endParaRPr>
          </a:p>
          <a:p>
            <a:endParaRPr lang="en-GB" sz="2400" b="1" dirty="0">
              <a:solidFill>
                <a:schemeClr val="tx1">
                  <a:lumMod val="85000"/>
                  <a:lumOff val="15000"/>
                </a:schemeClr>
              </a:solidFill>
              <a:latin typeface="Segoe UI"/>
              <a:cs typeface="Calibri"/>
            </a:endParaRPr>
          </a:p>
          <a:p>
            <a:endParaRPr lang="en-GB" sz="2400" b="1" dirty="0">
              <a:solidFill>
                <a:schemeClr val="tx1">
                  <a:lumMod val="85000"/>
                  <a:lumOff val="15000"/>
                </a:schemeClr>
              </a:solidFill>
              <a:latin typeface="Segoe UI"/>
              <a:cs typeface="Calibri"/>
            </a:endParaRPr>
          </a:p>
          <a:p>
            <a:r>
              <a:rPr lang="en-GB" sz="2400" b="1" dirty="0">
                <a:solidFill>
                  <a:schemeClr val="tx1">
                    <a:lumMod val="85000"/>
                    <a:lumOff val="15000"/>
                  </a:schemeClr>
                </a:solidFill>
                <a:latin typeface="Segoe UI"/>
                <a:cs typeface="Calibri"/>
              </a:rPr>
              <a:t>Examples of premium connectors:</a:t>
            </a:r>
            <a:endParaRPr lang="en-GB" sz="2400" dirty="0">
              <a:solidFill>
                <a:schemeClr val="tx1">
                  <a:lumMod val="85000"/>
                  <a:lumOff val="15000"/>
                </a:schemeClr>
              </a:solidFill>
              <a:latin typeface="Segoe UI"/>
              <a:cs typeface="Calibri"/>
            </a:endParaRPr>
          </a:p>
          <a:p>
            <a:r>
              <a:rPr lang="en-GB" sz="2400" dirty="0">
                <a:solidFill>
                  <a:schemeClr val="tx1">
                    <a:lumMod val="85000"/>
                    <a:lumOff val="15000"/>
                  </a:schemeClr>
                </a:solidFill>
                <a:latin typeface="Segoe UI"/>
                <a:cs typeface="Calibri"/>
              </a:rPr>
              <a:t>​</a:t>
            </a:r>
          </a:p>
          <a:p>
            <a:endParaRPr lang="en-GB" sz="2400" dirty="0">
              <a:solidFill>
                <a:schemeClr val="tx1">
                  <a:lumMod val="85000"/>
                  <a:lumOff val="15000"/>
                </a:schemeClr>
              </a:solidFill>
              <a:latin typeface="Segoe UI (Body)"/>
            </a:endParaRPr>
          </a:p>
        </p:txBody>
      </p:sp>
      <p:sp>
        <p:nvSpPr>
          <p:cNvPr id="10" name="TextBox 9">
            <a:extLst>
              <a:ext uri="{FF2B5EF4-FFF2-40B4-BE49-F238E27FC236}">
                <a16:creationId xmlns:a16="http://schemas.microsoft.com/office/drawing/2014/main" id="{9BAE3EBE-F842-4E66-97F0-2E02DA77799E}"/>
              </a:ext>
            </a:extLst>
          </p:cNvPr>
          <p:cNvSpPr txBox="1"/>
          <p:nvPr/>
        </p:nvSpPr>
        <p:spPr>
          <a:xfrm>
            <a:off x="5576681" y="5899562"/>
            <a:ext cx="626967" cy="307777"/>
          </a:xfrm>
          <a:prstGeom prst="rect">
            <a:avLst/>
          </a:prstGeom>
          <a:noFill/>
        </p:spPr>
        <p:txBody>
          <a:bodyPr wrap="none" lIns="0" tIns="0" rIns="0" bIns="0" rtlCol="0">
            <a:spAutoFit/>
          </a:bodyPr>
          <a:lstStyle/>
          <a:p>
            <a:pPr algn="ctr"/>
            <a:r>
              <a:rPr lang="en-US" sz="2000">
                <a:solidFill>
                  <a:schemeClr val="tx1">
                    <a:lumMod val="85000"/>
                    <a:lumOff val="15000"/>
                  </a:schemeClr>
                </a:solidFill>
                <a:latin typeface="+mj-lt"/>
              </a:rPr>
              <a:t>HTTP</a:t>
            </a:r>
            <a:endParaRPr lang="en-GB" sz="2000">
              <a:solidFill>
                <a:schemeClr val="tx1">
                  <a:lumMod val="85000"/>
                  <a:lumOff val="15000"/>
                </a:schemeClr>
              </a:solidFill>
              <a:latin typeface="+mj-lt"/>
            </a:endParaRPr>
          </a:p>
        </p:txBody>
      </p:sp>
      <p:pic>
        <p:nvPicPr>
          <p:cNvPr id="5122" name="Picture 2">
            <a:extLst>
              <a:ext uri="{FF2B5EF4-FFF2-40B4-BE49-F238E27FC236}">
                <a16:creationId xmlns:a16="http://schemas.microsoft.com/office/drawing/2014/main" id="{F419E4BF-9770-4DF7-93D4-62750BA9E9C7}"/>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4408" y="5147626"/>
            <a:ext cx="693382" cy="69338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E661348-85EA-4F27-9F82-823C1BA438F1}"/>
              </a:ext>
            </a:extLst>
          </p:cNvPr>
          <p:cNvSpPr txBox="1"/>
          <p:nvPr/>
        </p:nvSpPr>
        <p:spPr>
          <a:xfrm>
            <a:off x="6938472" y="5899562"/>
            <a:ext cx="1071350" cy="615553"/>
          </a:xfrm>
          <a:prstGeom prst="rect">
            <a:avLst/>
          </a:prstGeom>
          <a:noFill/>
        </p:spPr>
        <p:txBody>
          <a:bodyPr wrap="square" lIns="0" tIns="0" rIns="0" bIns="0" rtlCol="0">
            <a:spAutoFit/>
          </a:bodyPr>
          <a:lstStyle/>
          <a:p>
            <a:pPr algn="ctr"/>
            <a:r>
              <a:rPr lang="en-GB" sz="2000">
                <a:solidFill>
                  <a:schemeClr val="tx1">
                    <a:lumMod val="85000"/>
                    <a:lumOff val="15000"/>
                  </a:schemeClr>
                </a:solidFill>
                <a:latin typeface="+mj-lt"/>
              </a:rPr>
              <a:t>SQL Server</a:t>
            </a:r>
          </a:p>
        </p:txBody>
      </p:sp>
      <p:sp>
        <p:nvSpPr>
          <p:cNvPr id="11" name="TextBox 10">
            <a:extLst>
              <a:ext uri="{FF2B5EF4-FFF2-40B4-BE49-F238E27FC236}">
                <a16:creationId xmlns:a16="http://schemas.microsoft.com/office/drawing/2014/main" id="{43B10EAF-D10A-430E-82C8-48AA69F0B257}"/>
              </a:ext>
            </a:extLst>
          </p:cNvPr>
          <p:cNvSpPr txBox="1"/>
          <p:nvPr/>
        </p:nvSpPr>
        <p:spPr>
          <a:xfrm>
            <a:off x="8481637" y="5899563"/>
            <a:ext cx="1219245" cy="615553"/>
          </a:xfrm>
          <a:prstGeom prst="rect">
            <a:avLst/>
          </a:prstGeom>
          <a:noFill/>
        </p:spPr>
        <p:txBody>
          <a:bodyPr wrap="none" lIns="0" tIns="0" rIns="0" bIns="0" rtlCol="0">
            <a:spAutoFit/>
          </a:bodyPr>
          <a:lstStyle/>
          <a:p>
            <a:pPr algn="ctr"/>
            <a:r>
              <a:rPr lang="en-US" sz="2000" err="1">
                <a:solidFill>
                  <a:schemeClr val="tx1">
                    <a:lumMod val="85000"/>
                    <a:lumOff val="15000"/>
                  </a:schemeClr>
                </a:solidFill>
                <a:latin typeface="+mj-lt"/>
              </a:rPr>
              <a:t>SalesForce</a:t>
            </a:r>
            <a:endParaRPr lang="en-GB" sz="2000">
              <a:solidFill>
                <a:schemeClr val="tx1">
                  <a:lumMod val="85000"/>
                  <a:lumOff val="15000"/>
                </a:schemeClr>
              </a:solidFill>
              <a:latin typeface="+mj-lt"/>
            </a:endParaRPr>
          </a:p>
          <a:p>
            <a:pPr algn="ctr"/>
            <a:endParaRPr lang="en-US" sz="2000">
              <a:solidFill>
                <a:schemeClr val="tx1">
                  <a:lumMod val="85000"/>
                  <a:lumOff val="15000"/>
                </a:schemeClr>
              </a:solidFill>
            </a:endParaRPr>
          </a:p>
        </p:txBody>
      </p:sp>
      <p:sp>
        <p:nvSpPr>
          <p:cNvPr id="9" name="TextBox 8">
            <a:extLst>
              <a:ext uri="{FF2B5EF4-FFF2-40B4-BE49-F238E27FC236}">
                <a16:creationId xmlns:a16="http://schemas.microsoft.com/office/drawing/2014/main" id="{E7CC4E5B-ABA6-41A0-B1AB-7602628C815E}"/>
              </a:ext>
            </a:extLst>
          </p:cNvPr>
          <p:cNvSpPr txBox="1"/>
          <p:nvPr/>
        </p:nvSpPr>
        <p:spPr>
          <a:xfrm>
            <a:off x="9542237" y="5899564"/>
            <a:ext cx="2413779" cy="615553"/>
          </a:xfrm>
          <a:prstGeom prst="rect">
            <a:avLst/>
          </a:prstGeom>
          <a:noFill/>
        </p:spPr>
        <p:txBody>
          <a:bodyPr wrap="square" lIns="0" tIns="0" rIns="0" bIns="0" rtlCol="0" anchor="t">
            <a:spAutoFit/>
          </a:bodyPr>
          <a:lstStyle/>
          <a:p>
            <a:pPr algn="ctr"/>
            <a:r>
              <a:rPr lang="en-US" sz="2000" dirty="0">
                <a:solidFill>
                  <a:schemeClr val="tx1">
                    <a:lumMod val="85000"/>
                    <a:lumOff val="15000"/>
                  </a:schemeClr>
                </a:solidFill>
                <a:latin typeface="+mj-lt"/>
              </a:rPr>
              <a:t>Dataverse</a:t>
            </a:r>
            <a:r>
              <a:rPr lang="en-US" sz="2000" dirty="0">
                <a:solidFill>
                  <a:schemeClr val="tx1">
                    <a:lumMod val="85000"/>
                    <a:lumOff val="15000"/>
                  </a:schemeClr>
                </a:solidFill>
              </a:rPr>
              <a:t> </a:t>
            </a:r>
            <a:endParaRPr lang="en-US" dirty="0">
              <a:solidFill>
                <a:schemeClr val="tx1">
                  <a:lumMod val="85000"/>
                  <a:lumOff val="15000"/>
                </a:schemeClr>
              </a:solidFill>
            </a:endParaRPr>
          </a:p>
          <a:p>
            <a:r>
              <a:rPr lang="en-US" sz="2000" dirty="0">
                <a:solidFill>
                  <a:schemeClr val="tx1">
                    <a:lumMod val="85000"/>
                    <a:lumOff val="15000"/>
                  </a:schemeClr>
                </a:solidFill>
              </a:rPr>
              <a:t>      </a:t>
            </a:r>
            <a:r>
              <a:rPr lang="en-US" sz="1800" dirty="0">
                <a:solidFill>
                  <a:schemeClr val="tx1">
                    <a:lumMod val="85000"/>
                    <a:lumOff val="15000"/>
                  </a:schemeClr>
                </a:solidFill>
              </a:rPr>
              <a:t>(any Dataverse)</a:t>
            </a:r>
            <a:endParaRPr lang="en-GB" sz="1800" dirty="0">
              <a:solidFill>
                <a:schemeClr val="tx1">
                  <a:lumMod val="85000"/>
                  <a:lumOff val="15000"/>
                </a:schemeClr>
              </a:solidFill>
              <a:cs typeface="Segoe UI"/>
            </a:endParaRPr>
          </a:p>
        </p:txBody>
      </p:sp>
      <p:pic>
        <p:nvPicPr>
          <p:cNvPr id="12" name="Picture 2">
            <a:extLst>
              <a:ext uri="{FF2B5EF4-FFF2-40B4-BE49-F238E27FC236}">
                <a16:creationId xmlns:a16="http://schemas.microsoft.com/office/drawing/2014/main" id="{2BE7BBA8-6FFF-4751-BB99-6D8539C73C27}"/>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6262" y="5147379"/>
            <a:ext cx="689994" cy="68999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992D6772-0F67-4DB8-88D1-88D05AB38CD9}"/>
              </a:ext>
              <a:ext uri="{C183D7F6-B498-43B3-948B-1728B52AA6E4}">
                <adec:decorative xmlns:adec="http://schemas.microsoft.com/office/drawing/2017/decorative" val="1"/>
              </a:ext>
            </a:extLst>
          </p:cNvPr>
          <p:cNvPicPr>
            <a:picLocks noChangeAspect="1" noChangeArrowheads="1"/>
          </p:cNvPicPr>
          <p:nvPr/>
        </p:nvPicPr>
        <p:blipFill>
          <a:blip r:embed="rId7"/>
          <a:srcRect/>
          <a:stretch/>
        </p:blipFill>
        <p:spPr bwMode="auto">
          <a:xfrm>
            <a:off x="10364729" y="5147617"/>
            <a:ext cx="689519" cy="68951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44F6F2D1-6A84-4DA3-84EA-CA0C00B2B5F9}"/>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77288" y="2366099"/>
            <a:ext cx="689994" cy="6899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F303EB0-E033-4776-B586-D726570BA3D0}"/>
              </a:ext>
              <a:ext uri="{C183D7F6-B498-43B3-948B-1728B52AA6E4}">
                <adec:decorative xmlns:adec="http://schemas.microsoft.com/office/drawing/2017/decorative" val="1"/>
              </a:ext>
            </a:extLst>
          </p:cNvPr>
          <p:cNvPicPr>
            <a:picLocks noChangeAspect="1" noChangeArrowheads="1"/>
          </p:cNvPicPr>
          <p:nvPr/>
        </p:nvPicPr>
        <p:blipFill>
          <a:blip r:embed="rId7"/>
          <a:srcRect/>
          <a:stretch/>
        </p:blipFill>
        <p:spPr bwMode="auto">
          <a:xfrm>
            <a:off x="10357769" y="2372978"/>
            <a:ext cx="686976" cy="68697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DB06908-221A-4887-9356-4A5CDCE6F2E6}"/>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5556354" y="5151014"/>
            <a:ext cx="693382" cy="686122"/>
          </a:xfrm>
          <a:prstGeom prst="rect">
            <a:avLst/>
          </a:prstGeom>
        </p:spPr>
      </p:pic>
      <p:sp>
        <p:nvSpPr>
          <p:cNvPr id="8" name="Footer Placeholder 2">
            <a:extLst>
              <a:ext uri="{FF2B5EF4-FFF2-40B4-BE49-F238E27FC236}">
                <a16:creationId xmlns:a16="http://schemas.microsoft.com/office/drawing/2014/main" id="{C1ED7B5E-7C04-7580-4173-107A7962DE37}"/>
              </a:ext>
              <a:ext uri="{C183D7F6-B498-43B3-948B-1728B52AA6E4}">
                <adec:decorative xmlns:adec="http://schemas.microsoft.com/office/drawing/2017/decorative" val="1"/>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Tree>
    <p:extLst>
      <p:ext uri="{BB962C8B-B14F-4D97-AF65-F5344CB8AC3E}">
        <p14:creationId xmlns:p14="http://schemas.microsoft.com/office/powerpoint/2010/main" val="227191824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DC7DF89F-7367-6048-AF2F-AC4BEC49BFEB}"/>
              </a:ext>
              <a:ext uri="{C183D7F6-B498-43B3-948B-1728B52AA6E4}">
                <adec:decorative xmlns:adec="http://schemas.microsoft.com/office/drawing/2017/decorative" val="1"/>
              </a:ext>
            </a:extLst>
          </p:cNvPr>
          <p:cNvSpPr/>
          <p:nvPr/>
        </p:nvSpPr>
        <p:spPr bwMode="auto">
          <a:xfrm>
            <a:off x="3137935" y="2037940"/>
            <a:ext cx="1222631" cy="148963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50" name="Rectangle 49">
            <a:extLst>
              <a:ext uri="{FF2B5EF4-FFF2-40B4-BE49-F238E27FC236}">
                <a16:creationId xmlns:a16="http://schemas.microsoft.com/office/drawing/2014/main" id="{241DB77B-4E21-4E19-8D87-6494C5B87175}"/>
              </a:ext>
              <a:ext uri="{C183D7F6-B498-43B3-948B-1728B52AA6E4}">
                <adec:decorative xmlns:adec="http://schemas.microsoft.com/office/drawing/2017/decorative" val="1"/>
              </a:ext>
            </a:extLst>
          </p:cNvPr>
          <p:cNvSpPr/>
          <p:nvPr/>
        </p:nvSpPr>
        <p:spPr bwMode="auto">
          <a:xfrm>
            <a:off x="1206374" y="2037940"/>
            <a:ext cx="1711335" cy="3997961"/>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latin typeface="Segoe UI"/>
                <a:cs typeface="Segoe UI" pitchFamily="34" charset="0"/>
              </a:rPr>
              <a:t> </a:t>
            </a:r>
          </a:p>
        </p:txBody>
      </p:sp>
      <p:sp>
        <p:nvSpPr>
          <p:cNvPr id="61" name="Title 1">
            <a:extLst>
              <a:ext uri="{FF2B5EF4-FFF2-40B4-BE49-F238E27FC236}">
                <a16:creationId xmlns:a16="http://schemas.microsoft.com/office/drawing/2014/main" id="{386B767D-F7F3-744E-A676-9D4E3AA88AED}"/>
              </a:ext>
            </a:extLst>
          </p:cNvPr>
          <p:cNvSpPr txBox="1">
            <a:spLocks noGrp="1"/>
          </p:cNvSpPr>
          <p:nvPr>
            <p:ph type="title"/>
          </p:nvPr>
        </p:nvSpPr>
        <p:spPr>
          <a:xfrm>
            <a:off x="586740" y="290425"/>
            <a:ext cx="11018520" cy="553998"/>
          </a:xfrm>
          <a:prstGeom prst="rect">
            <a:avLst/>
          </a:prstGeom>
          <a:noFill/>
          <a:ln>
            <a:noFill/>
            <a:prstDash/>
          </a:ln>
          <a:effectLst/>
        </p:spPr>
        <p:txBody>
          <a:bodyPr rot="0" spcFirstLastPara="0" vertOverflow="overflow" horzOverflow="overflow" vert="horz" wrap="square" lIns="0" tIns="161356" rIns="0" bIns="0" numCol="1" spcCol="0" rtlCol="0" fromWordArt="0" anchor="t" anchorCtr="0" forceAA="0" compatLnSpc="1">
            <a:prstTxWarp prst="textNoShape">
              <a:avLst/>
            </a:prstTxWarp>
            <a:noAutofit/>
          </a:bodyPr>
          <a:lstStyle>
            <a:lvl1pPr algn="ctr" defTabSz="932742" rtl="0" eaLnBrk="1" latinLnBrk="0" hangingPunct="1">
              <a:lnSpc>
                <a:spcPct val="100000"/>
              </a:lnSpc>
              <a:spcBef>
                <a:spcPct val="0"/>
              </a:spcBef>
              <a:buNone/>
              <a:defRPr lang="en-US" sz="2800" b="0" kern="1200" cap="none" spc="-150"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2"/>
                </a:solidFill>
                <a:effectLst/>
                <a:uLnTx/>
                <a:uFillTx/>
                <a:latin typeface="+mj-lt"/>
                <a:ea typeface="+mn-ea"/>
                <a:cs typeface="Segoe UI"/>
              </a:rPr>
              <a:t>How do Power Platform connectors work?</a:t>
            </a:r>
          </a:p>
        </p:txBody>
      </p:sp>
      <p:sp>
        <p:nvSpPr>
          <p:cNvPr id="40" name="Rectangle 1243">
            <a:extLst>
              <a:ext uri="{FF2B5EF4-FFF2-40B4-BE49-F238E27FC236}">
                <a16:creationId xmlns:a16="http://schemas.microsoft.com/office/drawing/2014/main" id="{A1269376-7049-6344-9291-B63A63466145}"/>
              </a:ext>
            </a:extLst>
          </p:cNvPr>
          <p:cNvSpPr/>
          <p:nvPr/>
        </p:nvSpPr>
        <p:spPr bwMode="auto">
          <a:xfrm>
            <a:off x="1291705" y="2948376"/>
            <a:ext cx="1552541" cy="2215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861251" fontAlgn="base">
              <a:lnSpc>
                <a:spcPct val="90000"/>
              </a:lnSpc>
              <a:spcBef>
                <a:spcPct val="0"/>
              </a:spcBef>
              <a:spcAft>
                <a:spcPts val="392"/>
              </a:spcAft>
              <a:defRPr/>
            </a:pPr>
            <a:r>
              <a:rPr lang="en-US" sz="1600">
                <a:solidFill>
                  <a:srgbClr val="1A1A1A"/>
                </a:solidFill>
                <a:latin typeface="+mj-lt"/>
                <a:cs typeface="Segoe UI" panose="020B0502040204020203" pitchFamily="34" charset="0"/>
              </a:rPr>
              <a:t>Power Automate</a:t>
            </a:r>
          </a:p>
        </p:txBody>
      </p:sp>
      <p:sp>
        <p:nvSpPr>
          <p:cNvPr id="41" name="Rectangle 1243">
            <a:extLst>
              <a:ext uri="{FF2B5EF4-FFF2-40B4-BE49-F238E27FC236}">
                <a16:creationId xmlns:a16="http://schemas.microsoft.com/office/drawing/2014/main" id="{74B45DF0-DD44-1D4B-BECC-D94E0C38EDCE}"/>
              </a:ext>
            </a:extLst>
          </p:cNvPr>
          <p:cNvSpPr/>
          <p:nvPr/>
        </p:nvSpPr>
        <p:spPr bwMode="auto">
          <a:xfrm>
            <a:off x="1501514" y="4190111"/>
            <a:ext cx="1102931" cy="2215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861251" fontAlgn="base">
              <a:lnSpc>
                <a:spcPct val="90000"/>
              </a:lnSpc>
              <a:spcBef>
                <a:spcPct val="0"/>
              </a:spcBef>
              <a:spcAft>
                <a:spcPts val="392"/>
              </a:spcAft>
              <a:defRPr/>
            </a:pPr>
            <a:r>
              <a:rPr lang="en-US" sz="1600">
                <a:solidFill>
                  <a:srgbClr val="1A1A1A"/>
                </a:solidFill>
                <a:latin typeface="+mj-lt"/>
                <a:cs typeface="Segoe UI" panose="020B0502040204020203" pitchFamily="34" charset="0"/>
              </a:rPr>
              <a:t>Power Apps</a:t>
            </a:r>
          </a:p>
        </p:txBody>
      </p:sp>
      <p:sp>
        <p:nvSpPr>
          <p:cNvPr id="6" name="Rectangle 1243">
            <a:extLst>
              <a:ext uri="{FF2B5EF4-FFF2-40B4-BE49-F238E27FC236}">
                <a16:creationId xmlns:a16="http://schemas.microsoft.com/office/drawing/2014/main" id="{DE93728F-28F7-4B7F-8A98-92DF58E65E1D}"/>
              </a:ext>
            </a:extLst>
          </p:cNvPr>
          <p:cNvSpPr/>
          <p:nvPr/>
        </p:nvSpPr>
        <p:spPr bwMode="auto">
          <a:xfrm>
            <a:off x="1552844" y="5359172"/>
            <a:ext cx="1024319" cy="2215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861251" fontAlgn="base">
              <a:lnSpc>
                <a:spcPct val="90000"/>
              </a:lnSpc>
              <a:spcBef>
                <a:spcPct val="0"/>
              </a:spcBef>
              <a:spcAft>
                <a:spcPts val="392"/>
              </a:spcAft>
              <a:defRPr/>
            </a:pPr>
            <a:r>
              <a:rPr lang="en-US" sz="1600">
                <a:solidFill>
                  <a:srgbClr val="1A1A1A"/>
                </a:solidFill>
                <a:latin typeface="+mj-lt"/>
                <a:cs typeface="Segoe UI" panose="020B0502040204020203" pitchFamily="34" charset="0"/>
              </a:rPr>
              <a:t>Logic Apps</a:t>
            </a:r>
          </a:p>
        </p:txBody>
      </p:sp>
      <p:grpSp>
        <p:nvGrpSpPr>
          <p:cNvPr id="7" name="Group 6" descr="Power Automate, Power Apps and Logic Apps provide information about what operation the connector should execute, and what connection should be used (on behalf of whom)">
            <a:extLst>
              <a:ext uri="{FF2B5EF4-FFF2-40B4-BE49-F238E27FC236}">
                <a16:creationId xmlns:a16="http://schemas.microsoft.com/office/drawing/2014/main" id="{4D3B9C52-44D2-47B3-B11E-409692D5AC96}"/>
              </a:ext>
            </a:extLst>
          </p:cNvPr>
          <p:cNvGrpSpPr/>
          <p:nvPr/>
        </p:nvGrpSpPr>
        <p:grpSpPr>
          <a:xfrm>
            <a:off x="2991589" y="4013809"/>
            <a:ext cx="1376973" cy="180637"/>
            <a:chOff x="2991589" y="4013809"/>
            <a:chExt cx="1376973" cy="180637"/>
          </a:xfrm>
        </p:grpSpPr>
        <p:cxnSp>
          <p:nvCxnSpPr>
            <p:cNvPr id="108" name="Straight Arrow Connector 107">
              <a:extLst>
                <a:ext uri="{FF2B5EF4-FFF2-40B4-BE49-F238E27FC236}">
                  <a16:creationId xmlns:a16="http://schemas.microsoft.com/office/drawing/2014/main" id="{DE1BAA44-FCEF-274B-8091-2845C5B75EB6}"/>
                </a:ext>
              </a:extLst>
            </p:cNvPr>
            <p:cNvCxnSpPr>
              <a:cxnSpLocks/>
            </p:cNvCxnSpPr>
            <p:nvPr/>
          </p:nvCxnSpPr>
          <p:spPr>
            <a:xfrm>
              <a:off x="3019172" y="4013809"/>
              <a:ext cx="1349390" cy="0"/>
            </a:xfrm>
            <a:prstGeom prst="straightConnector1">
              <a:avLst/>
            </a:prstGeom>
            <a:ln w="38100">
              <a:solidFill>
                <a:schemeClr val="tx2"/>
              </a:solidFill>
              <a:prstDash val="sysDot"/>
              <a:headEnd type="oval" w="sm" len="sm"/>
              <a:tailEnd type="triangle" w="med" len="med"/>
            </a:ln>
          </p:spPr>
          <p:style>
            <a:lnRef idx="1">
              <a:schemeClr val="accent2"/>
            </a:lnRef>
            <a:fillRef idx="0">
              <a:schemeClr val="accent2"/>
            </a:fillRef>
            <a:effectRef idx="0">
              <a:schemeClr val="accent2"/>
            </a:effectRef>
            <a:fontRef idx="minor">
              <a:schemeClr val="tx1"/>
            </a:fontRef>
          </p:style>
        </p:cxnSp>
        <p:cxnSp>
          <p:nvCxnSpPr>
            <p:cNvPr id="109" name="Straight Arrow Connector 108">
              <a:extLst>
                <a:ext uri="{FF2B5EF4-FFF2-40B4-BE49-F238E27FC236}">
                  <a16:creationId xmlns:a16="http://schemas.microsoft.com/office/drawing/2014/main" id="{DFD1B66F-8310-A24D-8338-BACF96345C2E}"/>
                </a:ext>
              </a:extLst>
            </p:cNvPr>
            <p:cNvCxnSpPr>
              <a:cxnSpLocks/>
            </p:cNvCxnSpPr>
            <p:nvPr/>
          </p:nvCxnSpPr>
          <p:spPr>
            <a:xfrm flipH="1">
              <a:off x="2991589" y="4194446"/>
              <a:ext cx="1349390" cy="0"/>
            </a:xfrm>
            <a:prstGeom prst="straightConnector1">
              <a:avLst/>
            </a:prstGeom>
            <a:ln w="38100">
              <a:solidFill>
                <a:schemeClr val="tx2"/>
              </a:solidFill>
              <a:prstDash val="sysDot"/>
              <a:headEnd type="oval" w="sm" len="sm"/>
              <a:tailEnd type="triangle" w="med" len="med"/>
            </a:ln>
          </p:spPr>
          <p:style>
            <a:lnRef idx="1">
              <a:schemeClr val="accent2"/>
            </a:lnRef>
            <a:fillRef idx="0">
              <a:schemeClr val="accent2"/>
            </a:fillRef>
            <a:effectRef idx="0">
              <a:schemeClr val="accent2"/>
            </a:effectRef>
            <a:fontRef idx="minor">
              <a:schemeClr val="tx1"/>
            </a:fontRef>
          </p:style>
        </p:cxnSp>
      </p:grpSp>
      <p:sp>
        <p:nvSpPr>
          <p:cNvPr id="57" name="Rectangle 1243">
            <a:extLst>
              <a:ext uri="{FF2B5EF4-FFF2-40B4-BE49-F238E27FC236}">
                <a16:creationId xmlns:a16="http://schemas.microsoft.com/office/drawing/2014/main" id="{27842AB6-3C94-0C42-A6F2-AAE508B699E6}"/>
              </a:ext>
            </a:extLst>
          </p:cNvPr>
          <p:cNvSpPr/>
          <p:nvPr/>
        </p:nvSpPr>
        <p:spPr bwMode="auto">
          <a:xfrm>
            <a:off x="3175493" y="2181612"/>
            <a:ext cx="1131720" cy="117468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861251" fontAlgn="base">
              <a:lnSpc>
                <a:spcPct val="90000"/>
              </a:lnSpc>
              <a:spcBef>
                <a:spcPct val="0"/>
              </a:spcBef>
              <a:spcAft>
                <a:spcPts val="392"/>
              </a:spcAft>
              <a:defRPr/>
            </a:pPr>
            <a:r>
              <a:rPr lang="en-US" sz="1400" dirty="0">
                <a:solidFill>
                  <a:srgbClr val="1A1A1A"/>
                </a:solidFill>
                <a:latin typeface="Segoe UI" panose="020B0502040204020203" pitchFamily="34" charset="0"/>
                <a:cs typeface="Segoe UI" panose="020B0502040204020203" pitchFamily="34" charset="0"/>
              </a:rPr>
              <a:t>Connector ID</a:t>
            </a:r>
          </a:p>
          <a:p>
            <a:pPr algn="ctr" defTabSz="861251" fontAlgn="base">
              <a:lnSpc>
                <a:spcPct val="90000"/>
              </a:lnSpc>
              <a:spcBef>
                <a:spcPct val="0"/>
              </a:spcBef>
              <a:spcAft>
                <a:spcPts val="392"/>
              </a:spcAft>
              <a:defRPr/>
            </a:pPr>
            <a:r>
              <a:rPr lang="en-US" sz="1400" dirty="0">
                <a:solidFill>
                  <a:srgbClr val="1A1A1A"/>
                </a:solidFill>
                <a:latin typeface="Segoe UI" panose="020B0502040204020203" pitchFamily="34" charset="0"/>
                <a:cs typeface="Segoe UI" panose="020B0502040204020203" pitchFamily="34" charset="0"/>
              </a:rPr>
              <a:t>+</a:t>
            </a:r>
          </a:p>
          <a:p>
            <a:pPr algn="ctr" defTabSz="861251" fontAlgn="base">
              <a:lnSpc>
                <a:spcPct val="90000"/>
              </a:lnSpc>
              <a:spcBef>
                <a:spcPct val="0"/>
              </a:spcBef>
              <a:spcAft>
                <a:spcPts val="392"/>
              </a:spcAft>
              <a:defRPr/>
            </a:pPr>
            <a:r>
              <a:rPr lang="en-US" sz="1400" dirty="0">
                <a:solidFill>
                  <a:srgbClr val="1A1A1A"/>
                </a:solidFill>
                <a:latin typeface="Segoe UI" panose="020B0502040204020203" pitchFamily="34" charset="0"/>
                <a:cs typeface="Segoe UI" panose="020B0502040204020203" pitchFamily="34" charset="0"/>
              </a:rPr>
              <a:t>Operation</a:t>
            </a:r>
          </a:p>
          <a:p>
            <a:pPr algn="ctr" defTabSz="861251" fontAlgn="base">
              <a:lnSpc>
                <a:spcPct val="90000"/>
              </a:lnSpc>
              <a:spcBef>
                <a:spcPct val="0"/>
              </a:spcBef>
              <a:spcAft>
                <a:spcPts val="392"/>
              </a:spcAft>
              <a:defRPr/>
            </a:pPr>
            <a:r>
              <a:rPr lang="en-US" sz="1400" dirty="0">
                <a:solidFill>
                  <a:srgbClr val="1A1A1A"/>
                </a:solidFill>
                <a:latin typeface="Segoe UI" panose="020B0502040204020203" pitchFamily="34" charset="0"/>
                <a:cs typeface="Segoe UI" panose="020B0502040204020203" pitchFamily="34" charset="0"/>
              </a:rPr>
              <a:t>+</a:t>
            </a:r>
          </a:p>
          <a:p>
            <a:pPr algn="ctr" defTabSz="861251" fontAlgn="base">
              <a:lnSpc>
                <a:spcPct val="90000"/>
              </a:lnSpc>
              <a:spcBef>
                <a:spcPct val="0"/>
              </a:spcBef>
              <a:spcAft>
                <a:spcPts val="392"/>
              </a:spcAft>
              <a:defRPr/>
            </a:pPr>
            <a:r>
              <a:rPr lang="en-US" sz="1400" dirty="0">
                <a:solidFill>
                  <a:srgbClr val="1A1A1A"/>
                </a:solidFill>
                <a:latin typeface="Segoe UI" panose="020B0502040204020203" pitchFamily="34" charset="0"/>
                <a:cs typeface="Segoe UI" panose="020B0502040204020203" pitchFamily="34" charset="0"/>
              </a:rPr>
              <a:t>Connection ID</a:t>
            </a:r>
          </a:p>
        </p:txBody>
      </p:sp>
      <p:sp>
        <p:nvSpPr>
          <p:cNvPr id="106" name="Rectangle 105">
            <a:extLst>
              <a:ext uri="{FF2B5EF4-FFF2-40B4-BE49-F238E27FC236}">
                <a16:creationId xmlns:a16="http://schemas.microsoft.com/office/drawing/2014/main" id="{66E7D1E8-7A72-C34F-BB9D-5CE43BF98C86}"/>
              </a:ext>
              <a:ext uri="{C183D7F6-B498-43B3-948B-1728B52AA6E4}">
                <adec:decorative xmlns:adec="http://schemas.microsoft.com/office/drawing/2017/decorative" val="1"/>
              </a:ext>
            </a:extLst>
          </p:cNvPr>
          <p:cNvSpPr/>
          <p:nvPr/>
        </p:nvSpPr>
        <p:spPr bwMode="auto">
          <a:xfrm>
            <a:off x="6522446" y="2247462"/>
            <a:ext cx="1026170" cy="398745"/>
          </a:xfrm>
          <a:prstGeom prst="rect">
            <a:avLst/>
          </a:prstGeom>
          <a:solidFill>
            <a:schemeClr val="bg1">
              <a:lumMod val="95000"/>
            </a:schemeClr>
          </a:solidFill>
          <a:ln w="15875">
            <a:solidFill>
              <a:schemeClr val="bg1">
                <a:lumMod val="85000"/>
              </a:schemeClr>
            </a:solidFill>
            <a:prstDash val="solid"/>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5" name="Rectangle 104">
            <a:extLst>
              <a:ext uri="{FF2B5EF4-FFF2-40B4-BE49-F238E27FC236}">
                <a16:creationId xmlns:a16="http://schemas.microsoft.com/office/drawing/2014/main" id="{3BEB274D-106F-3446-97F8-EBF6EEB9F568}"/>
              </a:ext>
              <a:ext uri="{C183D7F6-B498-43B3-948B-1728B52AA6E4}">
                <adec:decorative xmlns:adec="http://schemas.microsoft.com/office/drawing/2017/decorative" val="1"/>
              </a:ext>
            </a:extLst>
          </p:cNvPr>
          <p:cNvSpPr/>
          <p:nvPr/>
        </p:nvSpPr>
        <p:spPr bwMode="auto">
          <a:xfrm>
            <a:off x="4860355" y="2247463"/>
            <a:ext cx="1061011" cy="374605"/>
          </a:xfrm>
          <a:prstGeom prst="rect">
            <a:avLst/>
          </a:prstGeom>
          <a:solidFill>
            <a:schemeClr val="bg1">
              <a:lumMod val="95000"/>
            </a:schemeClr>
          </a:solidFill>
          <a:ln w="15875">
            <a:solidFill>
              <a:schemeClr val="bg1">
                <a:lumMod val="85000"/>
              </a:schemeClr>
            </a:solidFill>
            <a:prstDash val="solid"/>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4" name="Rectangle 103">
            <a:extLst>
              <a:ext uri="{FF2B5EF4-FFF2-40B4-BE49-F238E27FC236}">
                <a16:creationId xmlns:a16="http://schemas.microsoft.com/office/drawing/2014/main" id="{72709663-8631-FA41-96ED-0FB3C9A9752D}"/>
              </a:ext>
              <a:ext uri="{C183D7F6-B498-43B3-948B-1728B52AA6E4}">
                <adec:decorative xmlns:adec="http://schemas.microsoft.com/office/drawing/2017/decorative" val="1"/>
              </a:ext>
            </a:extLst>
          </p:cNvPr>
          <p:cNvSpPr/>
          <p:nvPr/>
        </p:nvSpPr>
        <p:spPr bwMode="auto">
          <a:xfrm>
            <a:off x="6451191" y="4314959"/>
            <a:ext cx="1097425" cy="546081"/>
          </a:xfrm>
          <a:prstGeom prst="rect">
            <a:avLst/>
          </a:prstGeom>
          <a:solidFill>
            <a:schemeClr val="bg1">
              <a:lumMod val="95000"/>
            </a:schemeClr>
          </a:solidFill>
          <a:ln w="22225">
            <a:solidFill>
              <a:schemeClr val="bg1">
                <a:lumMod val="85000"/>
              </a:schemeClr>
            </a:solidFill>
            <a:prstDash val="solid"/>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3" name="Rectangle 102">
            <a:extLst>
              <a:ext uri="{FF2B5EF4-FFF2-40B4-BE49-F238E27FC236}">
                <a16:creationId xmlns:a16="http://schemas.microsoft.com/office/drawing/2014/main" id="{DC1FD62B-8E89-874C-82F3-49B348B30B34}"/>
              </a:ext>
              <a:ext uri="{C183D7F6-B498-43B3-948B-1728B52AA6E4}">
                <adec:decorative xmlns:adec="http://schemas.microsoft.com/office/drawing/2017/decorative" val="1"/>
              </a:ext>
            </a:extLst>
          </p:cNvPr>
          <p:cNvSpPr/>
          <p:nvPr/>
        </p:nvSpPr>
        <p:spPr bwMode="auto">
          <a:xfrm>
            <a:off x="4860355" y="4314959"/>
            <a:ext cx="1097425" cy="546081"/>
          </a:xfrm>
          <a:prstGeom prst="rect">
            <a:avLst/>
          </a:prstGeom>
          <a:solidFill>
            <a:schemeClr val="bg1">
              <a:lumMod val="95000"/>
            </a:schemeClr>
          </a:solidFill>
          <a:ln w="22225">
            <a:solidFill>
              <a:schemeClr val="bg1">
                <a:lumMod val="85000"/>
              </a:schemeClr>
            </a:solidFill>
            <a:prstDash val="solid"/>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73" name="Rectangle 72">
            <a:extLst>
              <a:ext uri="{FF2B5EF4-FFF2-40B4-BE49-F238E27FC236}">
                <a16:creationId xmlns:a16="http://schemas.microsoft.com/office/drawing/2014/main" id="{8415B741-089C-2242-9292-EFA27055724A}"/>
              </a:ext>
              <a:ext uri="{C183D7F6-B498-43B3-948B-1728B52AA6E4}">
                <adec:decorative xmlns:adec="http://schemas.microsoft.com/office/drawing/2017/decorative" val="1"/>
              </a:ext>
            </a:extLst>
          </p:cNvPr>
          <p:cNvSpPr/>
          <p:nvPr/>
        </p:nvSpPr>
        <p:spPr bwMode="auto">
          <a:xfrm>
            <a:off x="5374567" y="3058967"/>
            <a:ext cx="1671689" cy="701352"/>
          </a:xfrm>
          <a:prstGeom prst="rect">
            <a:avLst/>
          </a:prstGeom>
          <a:solidFill>
            <a:schemeClr val="bg1">
              <a:lumMod val="95000"/>
            </a:schemeClr>
          </a:solidFill>
          <a:ln w="15875">
            <a:noFill/>
            <a:prstDash val="solid"/>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53" name="Rectangle 1243">
            <a:extLst>
              <a:ext uri="{FF2B5EF4-FFF2-40B4-BE49-F238E27FC236}">
                <a16:creationId xmlns:a16="http://schemas.microsoft.com/office/drawing/2014/main" id="{CF9FDE76-015D-164F-9605-EF39D940F222}"/>
              </a:ext>
            </a:extLst>
          </p:cNvPr>
          <p:cNvSpPr/>
          <p:nvPr/>
        </p:nvSpPr>
        <p:spPr bwMode="auto">
          <a:xfrm>
            <a:off x="5480650" y="3290500"/>
            <a:ext cx="1505280" cy="2769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61251" fontAlgn="base">
              <a:lnSpc>
                <a:spcPct val="90000"/>
              </a:lnSpc>
              <a:spcBef>
                <a:spcPct val="0"/>
              </a:spcBef>
              <a:spcAft>
                <a:spcPts val="392"/>
              </a:spcAft>
              <a:defRPr/>
            </a:pPr>
            <a:r>
              <a:rPr lang="en-US" sz="2000">
                <a:solidFill>
                  <a:srgbClr val="1A1A1A"/>
                </a:solidFill>
                <a:latin typeface="+mj-lt"/>
                <a:cs typeface="Segoe UI" panose="020B0502040204020203" pitchFamily="34" charset="0"/>
              </a:rPr>
              <a:t>Connectors</a:t>
            </a:r>
          </a:p>
        </p:txBody>
      </p:sp>
      <p:sp>
        <p:nvSpPr>
          <p:cNvPr id="74" name="Rectangle 73">
            <a:extLst>
              <a:ext uri="{FF2B5EF4-FFF2-40B4-BE49-F238E27FC236}">
                <a16:creationId xmlns:a16="http://schemas.microsoft.com/office/drawing/2014/main" id="{BB7785A6-A406-CB47-88FB-0E8D645F8E22}"/>
              </a:ext>
              <a:ext uri="{C183D7F6-B498-43B3-948B-1728B52AA6E4}">
                <adec:decorative xmlns:adec="http://schemas.microsoft.com/office/drawing/2017/decorative" val="1"/>
              </a:ext>
            </a:extLst>
          </p:cNvPr>
          <p:cNvSpPr/>
          <p:nvPr/>
        </p:nvSpPr>
        <p:spPr bwMode="auto">
          <a:xfrm>
            <a:off x="4535286" y="2042438"/>
            <a:ext cx="3383688" cy="3892460"/>
          </a:xfrm>
          <a:prstGeom prst="rect">
            <a:avLst/>
          </a:prstGeom>
          <a:noFill/>
          <a:ln w="22225">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0" name="Rectangle 1243">
            <a:extLst>
              <a:ext uri="{FF2B5EF4-FFF2-40B4-BE49-F238E27FC236}">
                <a16:creationId xmlns:a16="http://schemas.microsoft.com/office/drawing/2014/main" id="{B207D3C5-D8A4-1C4E-A009-DB4115E0360F}"/>
              </a:ext>
            </a:extLst>
          </p:cNvPr>
          <p:cNvSpPr/>
          <p:nvPr/>
        </p:nvSpPr>
        <p:spPr bwMode="auto">
          <a:xfrm>
            <a:off x="6548031" y="4500096"/>
            <a:ext cx="903743"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61251" fontAlgn="base">
              <a:lnSpc>
                <a:spcPct val="90000"/>
              </a:lnSpc>
              <a:spcBef>
                <a:spcPct val="0"/>
              </a:spcBef>
              <a:spcAft>
                <a:spcPts val="392"/>
              </a:spcAft>
              <a:defRPr/>
            </a:pPr>
            <a:r>
              <a:rPr lang="en-US" sz="1400">
                <a:solidFill>
                  <a:srgbClr val="1A1A1A"/>
                </a:solidFill>
                <a:latin typeface="Segoe UI" panose="020B0502040204020203" pitchFamily="34" charset="0"/>
                <a:cs typeface="Segoe UI" panose="020B0502040204020203" pitchFamily="34" charset="0"/>
              </a:rPr>
              <a:t>Credentials</a:t>
            </a:r>
          </a:p>
        </p:txBody>
      </p:sp>
      <p:sp>
        <p:nvSpPr>
          <p:cNvPr id="60" name="Rectangle 1243">
            <a:extLst>
              <a:ext uri="{FF2B5EF4-FFF2-40B4-BE49-F238E27FC236}">
                <a16:creationId xmlns:a16="http://schemas.microsoft.com/office/drawing/2014/main" id="{470A3060-DE8F-6444-AB81-824D09D04045}"/>
              </a:ext>
            </a:extLst>
          </p:cNvPr>
          <p:cNvSpPr/>
          <p:nvPr/>
        </p:nvSpPr>
        <p:spPr bwMode="auto">
          <a:xfrm>
            <a:off x="4969820" y="4431812"/>
            <a:ext cx="903743"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61251" fontAlgn="base">
              <a:lnSpc>
                <a:spcPct val="90000"/>
              </a:lnSpc>
              <a:spcBef>
                <a:spcPct val="0"/>
              </a:spcBef>
              <a:spcAft>
                <a:spcPts val="392"/>
              </a:spcAft>
              <a:defRPr/>
            </a:pPr>
            <a:r>
              <a:rPr lang="en-US" sz="1400">
                <a:solidFill>
                  <a:srgbClr val="1A1A1A"/>
                </a:solidFill>
                <a:latin typeface="Segoe UI" panose="020B0502040204020203" pitchFamily="34" charset="0"/>
                <a:cs typeface="Segoe UI" panose="020B0502040204020203" pitchFamily="34" charset="0"/>
              </a:rPr>
              <a:t>Connection ID</a:t>
            </a:r>
          </a:p>
        </p:txBody>
      </p:sp>
      <p:sp>
        <p:nvSpPr>
          <p:cNvPr id="10" name="TextBox 9">
            <a:extLst>
              <a:ext uri="{FF2B5EF4-FFF2-40B4-BE49-F238E27FC236}">
                <a16:creationId xmlns:a16="http://schemas.microsoft.com/office/drawing/2014/main" id="{E74D4FFA-AC57-4713-BBF2-4B9AC450E195}"/>
              </a:ext>
            </a:extLst>
          </p:cNvPr>
          <p:cNvSpPr txBox="1"/>
          <p:nvPr/>
        </p:nvSpPr>
        <p:spPr>
          <a:xfrm>
            <a:off x="5758809" y="2622069"/>
            <a:ext cx="876843" cy="215444"/>
          </a:xfrm>
          <a:prstGeom prst="rect">
            <a:avLst/>
          </a:prstGeom>
          <a:noFill/>
        </p:spPr>
        <p:txBody>
          <a:bodyPr wrap="none" lIns="0" tIns="0" rIns="0" bIns="0" rtlCol="0">
            <a:spAutoFit/>
          </a:bodyPr>
          <a:lstStyle/>
          <a:p>
            <a:r>
              <a:rPr lang="en-US" sz="1400">
                <a:solidFill>
                  <a:schemeClr val="bg1"/>
                </a:solidFill>
                <a:latin typeface="Segoe UI" panose="020B0502040204020203" pitchFamily="34" charset="0"/>
                <a:cs typeface="Segoe UI" panose="020B0502040204020203" pitchFamily="34" charset="0"/>
              </a:rPr>
              <a:t>Operations</a:t>
            </a:r>
            <a:endParaRPr lang="en-GB" sz="140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C39BEBE2-B783-40C7-ADCB-B3BFA37A69D6}"/>
              </a:ext>
            </a:extLst>
          </p:cNvPr>
          <p:cNvSpPr txBox="1"/>
          <p:nvPr/>
        </p:nvSpPr>
        <p:spPr>
          <a:xfrm>
            <a:off x="5081291" y="2343220"/>
            <a:ext cx="631648" cy="215444"/>
          </a:xfrm>
          <a:prstGeom prst="rect">
            <a:avLst/>
          </a:prstGeom>
          <a:noFill/>
        </p:spPr>
        <p:txBody>
          <a:bodyPr wrap="none" lIns="0" tIns="0" rIns="0" bIns="0" rtlCol="0">
            <a:spAutoFit/>
          </a:bodyPr>
          <a:lstStyle/>
          <a:p>
            <a:r>
              <a:rPr lang="en-US" sz="1400">
                <a:solidFill>
                  <a:srgbClr val="1A1A1A"/>
                </a:solidFill>
                <a:latin typeface="Segoe UI" panose="020B0502040204020203" pitchFamily="34" charset="0"/>
                <a:cs typeface="Segoe UI" panose="020B0502040204020203" pitchFamily="34" charset="0"/>
              </a:rPr>
              <a:t>Triggers</a:t>
            </a:r>
            <a:endParaRPr lang="en-GB" sz="1400">
              <a:solidFill>
                <a:srgbClr val="1A1A1A"/>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090B7EBC-04AF-46E2-B876-D620925C798D}"/>
              </a:ext>
            </a:extLst>
          </p:cNvPr>
          <p:cNvSpPr txBox="1"/>
          <p:nvPr/>
        </p:nvSpPr>
        <p:spPr>
          <a:xfrm>
            <a:off x="6749112" y="2335655"/>
            <a:ext cx="586699" cy="215444"/>
          </a:xfrm>
          <a:prstGeom prst="rect">
            <a:avLst/>
          </a:prstGeom>
          <a:noFill/>
        </p:spPr>
        <p:txBody>
          <a:bodyPr wrap="none" lIns="0" tIns="0" rIns="0" bIns="0" rtlCol="0">
            <a:spAutoFit/>
          </a:bodyPr>
          <a:lstStyle/>
          <a:p>
            <a:r>
              <a:rPr lang="en-US" sz="1400">
                <a:solidFill>
                  <a:srgbClr val="1A1A1A"/>
                </a:solidFill>
                <a:latin typeface="Segoe UI" panose="020B0502040204020203" pitchFamily="34" charset="0"/>
                <a:cs typeface="Segoe UI" panose="020B0502040204020203" pitchFamily="34" charset="0"/>
              </a:rPr>
              <a:t>Actions</a:t>
            </a:r>
            <a:endParaRPr lang="en-GB" sz="1400">
              <a:solidFill>
                <a:srgbClr val="1A1A1A"/>
              </a:solidFill>
              <a:latin typeface="Segoe UI" panose="020B0502040204020203" pitchFamily="34" charset="0"/>
              <a:cs typeface="Segoe UI" panose="020B0502040204020203" pitchFamily="34" charset="0"/>
            </a:endParaRPr>
          </a:p>
        </p:txBody>
      </p:sp>
      <p:sp>
        <p:nvSpPr>
          <p:cNvPr id="107" name="Cylinder 4">
            <a:extLst>
              <a:ext uri="{FF2B5EF4-FFF2-40B4-BE49-F238E27FC236}">
                <a16:creationId xmlns:a16="http://schemas.microsoft.com/office/drawing/2014/main" id="{E878889E-73A7-1944-9128-1D84484E8436}"/>
              </a:ext>
            </a:extLst>
          </p:cNvPr>
          <p:cNvSpPr/>
          <p:nvPr/>
        </p:nvSpPr>
        <p:spPr bwMode="auto">
          <a:xfrm>
            <a:off x="5528241" y="5159687"/>
            <a:ext cx="1367130" cy="628053"/>
          </a:xfrm>
          <a:prstGeom prst="can">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vert="horz" wrap="square" lIns="0" tIns="46631" rIns="0" bIns="46631" numCol="1" rtlCol="0" anchor="ctr" anchorCtr="0" compatLnSpc="1">
            <a:prstTxWarp prst="textNoShape">
              <a:avLst/>
            </a:prstTxWarp>
          </a:bodyPr>
          <a:lstStyle/>
          <a:p>
            <a:pPr algn="ctr" defTabSz="932137" fontAlgn="base">
              <a:spcBef>
                <a:spcPct val="0"/>
              </a:spcBef>
              <a:spcAft>
                <a:spcPct val="0"/>
              </a:spcAft>
              <a:defRPr/>
            </a:pPr>
            <a:r>
              <a:rPr lang="en-US" sz="1400">
                <a:solidFill>
                  <a:srgbClr val="282828">
                    <a:lumMod val="90000"/>
                    <a:lumOff val="10000"/>
                  </a:srgbClr>
                </a:solidFill>
                <a:latin typeface="Segoe UI"/>
                <a:cs typeface="Segoe UI" pitchFamily="34" charset="0"/>
              </a:rPr>
              <a:t>Token store</a:t>
            </a:r>
            <a:br>
              <a:rPr lang="en-US" sz="1400">
                <a:solidFill>
                  <a:srgbClr val="282828">
                    <a:lumMod val="90000"/>
                    <a:lumOff val="10000"/>
                  </a:srgbClr>
                </a:solidFill>
                <a:latin typeface="Segoe UI"/>
                <a:cs typeface="Segoe UI" pitchFamily="34" charset="0"/>
              </a:rPr>
            </a:br>
            <a:r>
              <a:rPr lang="en-US" sz="1400">
                <a:solidFill>
                  <a:srgbClr val="282828">
                    <a:lumMod val="90000"/>
                    <a:lumOff val="10000"/>
                  </a:srgbClr>
                </a:solidFill>
                <a:latin typeface="Segoe UI"/>
                <a:cs typeface="Segoe UI" pitchFamily="34" charset="0"/>
              </a:rPr>
              <a:t>(Connections)</a:t>
            </a:r>
          </a:p>
        </p:txBody>
      </p:sp>
      <p:grpSp>
        <p:nvGrpSpPr>
          <p:cNvPr id="22" name="Group 21">
            <a:extLst>
              <a:ext uri="{FF2B5EF4-FFF2-40B4-BE49-F238E27FC236}">
                <a16:creationId xmlns:a16="http://schemas.microsoft.com/office/drawing/2014/main" id="{B2A74280-BD80-4E32-99CE-ABC821196FE2}"/>
              </a:ext>
              <a:ext uri="{C183D7F6-B498-43B3-948B-1728B52AA6E4}">
                <adec:decorative xmlns:adec="http://schemas.microsoft.com/office/drawing/2017/decorative" val="1"/>
              </a:ext>
            </a:extLst>
          </p:cNvPr>
          <p:cNvGrpSpPr/>
          <p:nvPr/>
        </p:nvGrpSpPr>
        <p:grpSpPr>
          <a:xfrm>
            <a:off x="6135004" y="3777998"/>
            <a:ext cx="119654" cy="1350538"/>
            <a:chOff x="6135004" y="3777998"/>
            <a:chExt cx="119654" cy="1350538"/>
          </a:xfrm>
        </p:grpSpPr>
        <p:cxnSp>
          <p:nvCxnSpPr>
            <p:cNvPr id="111" name="Straight Arrow Connector 110">
              <a:extLst>
                <a:ext uri="{FF2B5EF4-FFF2-40B4-BE49-F238E27FC236}">
                  <a16:creationId xmlns:a16="http://schemas.microsoft.com/office/drawing/2014/main" id="{48DB10C1-D8AB-9C46-8C3B-69A79944FA46}"/>
                </a:ext>
              </a:extLst>
            </p:cNvPr>
            <p:cNvCxnSpPr>
              <a:cxnSpLocks/>
            </p:cNvCxnSpPr>
            <p:nvPr/>
          </p:nvCxnSpPr>
          <p:spPr>
            <a:xfrm flipV="1">
              <a:off x="6254658" y="3777998"/>
              <a:ext cx="0" cy="1310399"/>
            </a:xfrm>
            <a:prstGeom prst="straightConnector1">
              <a:avLst/>
            </a:prstGeom>
            <a:ln w="38100">
              <a:solidFill>
                <a:schemeClr val="tx2"/>
              </a:solidFill>
              <a:headEnd type="oval" w="sm" len="sm"/>
              <a:tailEnd type="triangle" w="med" len="med"/>
            </a:ln>
          </p:spPr>
          <p:style>
            <a:lnRef idx="1">
              <a:schemeClr val="accent2"/>
            </a:lnRef>
            <a:fillRef idx="0">
              <a:schemeClr val="accent2"/>
            </a:fillRef>
            <a:effectRef idx="0">
              <a:schemeClr val="accent2"/>
            </a:effectRef>
            <a:fontRef idx="minor">
              <a:schemeClr val="tx1"/>
            </a:fontRef>
          </p:style>
        </p:cxnSp>
        <p:cxnSp>
          <p:nvCxnSpPr>
            <p:cNvPr id="112" name="Straight Arrow Connector 111">
              <a:extLst>
                <a:ext uri="{FF2B5EF4-FFF2-40B4-BE49-F238E27FC236}">
                  <a16:creationId xmlns:a16="http://schemas.microsoft.com/office/drawing/2014/main" id="{FB8CD89A-7313-364A-812B-218EE8023039}"/>
                </a:ext>
              </a:extLst>
            </p:cNvPr>
            <p:cNvCxnSpPr>
              <a:cxnSpLocks/>
            </p:cNvCxnSpPr>
            <p:nvPr/>
          </p:nvCxnSpPr>
          <p:spPr>
            <a:xfrm>
              <a:off x="6135004" y="3818137"/>
              <a:ext cx="0" cy="1310399"/>
            </a:xfrm>
            <a:prstGeom prst="straightConnector1">
              <a:avLst/>
            </a:prstGeom>
            <a:ln w="38100">
              <a:solidFill>
                <a:schemeClr val="tx2"/>
              </a:solidFill>
              <a:headEnd type="oval" w="sm" len="sm"/>
              <a:tailEnd type="triangle" w="med" len="med"/>
            </a:ln>
          </p:spPr>
          <p:style>
            <a:lnRef idx="1">
              <a:schemeClr val="accent2"/>
            </a:lnRef>
            <a:fillRef idx="0">
              <a:schemeClr val="accent2"/>
            </a:fillRef>
            <a:effectRef idx="0">
              <a:schemeClr val="accent2"/>
            </a:effectRef>
            <a:fontRef idx="minor">
              <a:schemeClr val="tx1"/>
            </a:fontRef>
          </p:style>
        </p:cxnSp>
      </p:grpSp>
      <p:sp>
        <p:nvSpPr>
          <p:cNvPr id="58" name="Rectangle 57">
            <a:extLst>
              <a:ext uri="{FF2B5EF4-FFF2-40B4-BE49-F238E27FC236}">
                <a16:creationId xmlns:a16="http://schemas.microsoft.com/office/drawing/2014/main" id="{3E7385B4-8705-0C41-BA45-F45C16CBB161}"/>
              </a:ext>
              <a:ext uri="{C183D7F6-B498-43B3-948B-1728B52AA6E4}">
                <adec:decorative xmlns:adec="http://schemas.microsoft.com/office/drawing/2017/decorative" val="1"/>
              </a:ext>
            </a:extLst>
          </p:cNvPr>
          <p:cNvSpPr/>
          <p:nvPr/>
        </p:nvSpPr>
        <p:spPr bwMode="auto">
          <a:xfrm>
            <a:off x="8153184" y="2037941"/>
            <a:ext cx="1222631" cy="1441378"/>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grpSp>
        <p:nvGrpSpPr>
          <p:cNvPr id="11" name="Group 10" descr="Connector performs API call to the external system">
            <a:extLst>
              <a:ext uri="{FF2B5EF4-FFF2-40B4-BE49-F238E27FC236}">
                <a16:creationId xmlns:a16="http://schemas.microsoft.com/office/drawing/2014/main" id="{F3C4F8FD-A496-4D24-9787-CE856C8E52DD}"/>
              </a:ext>
            </a:extLst>
          </p:cNvPr>
          <p:cNvGrpSpPr/>
          <p:nvPr/>
        </p:nvGrpSpPr>
        <p:grpSpPr>
          <a:xfrm>
            <a:off x="8039150" y="4013809"/>
            <a:ext cx="1376973" cy="180637"/>
            <a:chOff x="8039150" y="4013809"/>
            <a:chExt cx="1376973" cy="180637"/>
          </a:xfrm>
        </p:grpSpPr>
        <p:cxnSp>
          <p:nvCxnSpPr>
            <p:cNvPr id="69" name="Straight Arrow Connector 68">
              <a:extLst>
                <a:ext uri="{FF2B5EF4-FFF2-40B4-BE49-F238E27FC236}">
                  <a16:creationId xmlns:a16="http://schemas.microsoft.com/office/drawing/2014/main" id="{6937A064-673E-1A41-AC8F-DA34EC89D661}"/>
                </a:ext>
              </a:extLst>
            </p:cNvPr>
            <p:cNvCxnSpPr>
              <a:cxnSpLocks/>
            </p:cNvCxnSpPr>
            <p:nvPr/>
          </p:nvCxnSpPr>
          <p:spPr>
            <a:xfrm>
              <a:off x="8066733" y="4013809"/>
              <a:ext cx="1349390" cy="0"/>
            </a:xfrm>
            <a:prstGeom prst="straightConnector1">
              <a:avLst/>
            </a:prstGeom>
            <a:ln w="38100">
              <a:solidFill>
                <a:schemeClr val="tx2"/>
              </a:solidFill>
              <a:prstDash val="sysDot"/>
              <a:headEnd type="oval" w="sm" len="sm"/>
              <a:tailEnd type="triangle" w="med" len="med"/>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C9599DB5-B181-1144-A67D-087E75E99621}"/>
                </a:ext>
              </a:extLst>
            </p:cNvPr>
            <p:cNvCxnSpPr>
              <a:cxnSpLocks/>
            </p:cNvCxnSpPr>
            <p:nvPr/>
          </p:nvCxnSpPr>
          <p:spPr>
            <a:xfrm flipH="1">
              <a:off x="8039150" y="4194446"/>
              <a:ext cx="1349390" cy="0"/>
            </a:xfrm>
            <a:prstGeom prst="straightConnector1">
              <a:avLst/>
            </a:prstGeom>
            <a:ln w="38100">
              <a:solidFill>
                <a:schemeClr val="tx2"/>
              </a:solidFill>
              <a:prstDash val="sysDot"/>
              <a:headEnd type="oval" w="sm" len="sm"/>
              <a:tailEnd type="triangle" w="med" len="med"/>
            </a:ln>
          </p:spPr>
          <p:style>
            <a:lnRef idx="1">
              <a:schemeClr val="accent2"/>
            </a:lnRef>
            <a:fillRef idx="0">
              <a:schemeClr val="accent2"/>
            </a:fillRef>
            <a:effectRef idx="0">
              <a:schemeClr val="accent2"/>
            </a:effectRef>
            <a:fontRef idx="minor">
              <a:schemeClr val="tx1"/>
            </a:fontRef>
          </p:style>
        </p:cxnSp>
      </p:grpSp>
      <p:sp>
        <p:nvSpPr>
          <p:cNvPr id="59" name="Rectangle 1243">
            <a:extLst>
              <a:ext uri="{FF2B5EF4-FFF2-40B4-BE49-F238E27FC236}">
                <a16:creationId xmlns:a16="http://schemas.microsoft.com/office/drawing/2014/main" id="{9AD17E50-63B8-BC4B-BDD2-47A8C562FC38}"/>
              </a:ext>
            </a:extLst>
          </p:cNvPr>
          <p:cNvSpPr/>
          <p:nvPr/>
        </p:nvSpPr>
        <p:spPr bwMode="auto">
          <a:xfrm>
            <a:off x="8324782" y="2181612"/>
            <a:ext cx="882486" cy="117468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861251" fontAlgn="base">
              <a:lnSpc>
                <a:spcPct val="90000"/>
              </a:lnSpc>
              <a:spcBef>
                <a:spcPct val="0"/>
              </a:spcBef>
              <a:spcAft>
                <a:spcPts val="392"/>
              </a:spcAft>
              <a:defRPr/>
            </a:pPr>
            <a:r>
              <a:rPr lang="en-US" sz="1400">
                <a:solidFill>
                  <a:srgbClr val="1A1A1A"/>
                </a:solidFill>
                <a:latin typeface="Segoe UI" panose="020B0502040204020203" pitchFamily="34" charset="0"/>
                <a:cs typeface="Segoe UI" panose="020B0502040204020203" pitchFamily="34" charset="0"/>
              </a:rPr>
              <a:t>Host</a:t>
            </a:r>
          </a:p>
          <a:p>
            <a:pPr algn="ctr" defTabSz="861251" fontAlgn="base">
              <a:lnSpc>
                <a:spcPct val="90000"/>
              </a:lnSpc>
              <a:spcBef>
                <a:spcPct val="0"/>
              </a:spcBef>
              <a:spcAft>
                <a:spcPts val="392"/>
              </a:spcAft>
              <a:defRPr/>
            </a:pPr>
            <a:r>
              <a:rPr lang="en-US" sz="1400">
                <a:solidFill>
                  <a:srgbClr val="1A1A1A"/>
                </a:solidFill>
                <a:latin typeface="Segoe UI" panose="020B0502040204020203" pitchFamily="34" charset="0"/>
                <a:cs typeface="Segoe UI" panose="020B0502040204020203" pitchFamily="34" charset="0"/>
              </a:rPr>
              <a:t>+</a:t>
            </a:r>
          </a:p>
          <a:p>
            <a:pPr algn="ctr" defTabSz="861251" fontAlgn="base">
              <a:lnSpc>
                <a:spcPct val="90000"/>
              </a:lnSpc>
              <a:spcBef>
                <a:spcPct val="0"/>
              </a:spcBef>
              <a:spcAft>
                <a:spcPts val="392"/>
              </a:spcAft>
              <a:defRPr/>
            </a:pPr>
            <a:r>
              <a:rPr lang="en-US" sz="1400">
                <a:solidFill>
                  <a:srgbClr val="1A1A1A"/>
                </a:solidFill>
                <a:latin typeface="Segoe UI" panose="020B0502040204020203" pitchFamily="34" charset="0"/>
                <a:cs typeface="Segoe UI" panose="020B0502040204020203" pitchFamily="34" charset="0"/>
              </a:rPr>
              <a:t>Path</a:t>
            </a:r>
          </a:p>
          <a:p>
            <a:pPr algn="ctr" defTabSz="861251" fontAlgn="base">
              <a:lnSpc>
                <a:spcPct val="90000"/>
              </a:lnSpc>
              <a:spcBef>
                <a:spcPct val="0"/>
              </a:spcBef>
              <a:spcAft>
                <a:spcPts val="392"/>
              </a:spcAft>
              <a:defRPr/>
            </a:pPr>
            <a:r>
              <a:rPr lang="en-US" sz="1400">
                <a:solidFill>
                  <a:srgbClr val="1A1A1A"/>
                </a:solidFill>
                <a:latin typeface="Segoe UI" panose="020B0502040204020203" pitchFamily="34" charset="0"/>
                <a:cs typeface="Segoe UI" panose="020B0502040204020203" pitchFamily="34" charset="0"/>
              </a:rPr>
              <a:t>+</a:t>
            </a:r>
          </a:p>
          <a:p>
            <a:pPr algn="ctr" defTabSz="861251" fontAlgn="base">
              <a:lnSpc>
                <a:spcPct val="90000"/>
              </a:lnSpc>
              <a:spcBef>
                <a:spcPct val="0"/>
              </a:spcBef>
              <a:spcAft>
                <a:spcPts val="392"/>
              </a:spcAft>
              <a:defRPr/>
            </a:pPr>
            <a:r>
              <a:rPr lang="en-US" sz="1400">
                <a:solidFill>
                  <a:srgbClr val="1A1A1A"/>
                </a:solidFill>
                <a:latin typeface="Segoe UI" panose="020B0502040204020203" pitchFamily="34" charset="0"/>
                <a:cs typeface="Segoe UI" panose="020B0502040204020203" pitchFamily="34" charset="0"/>
              </a:rPr>
              <a:t>Credentials</a:t>
            </a:r>
          </a:p>
        </p:txBody>
      </p:sp>
      <p:sp>
        <p:nvSpPr>
          <p:cNvPr id="62" name="Rectangle 61">
            <a:extLst>
              <a:ext uri="{FF2B5EF4-FFF2-40B4-BE49-F238E27FC236}">
                <a16:creationId xmlns:a16="http://schemas.microsoft.com/office/drawing/2014/main" id="{7BB16D89-D425-1144-B483-A4B6F156E0B4}"/>
              </a:ext>
              <a:ext uri="{C183D7F6-B498-43B3-948B-1728B52AA6E4}">
                <adec:decorative xmlns:adec="http://schemas.microsoft.com/office/drawing/2017/decorative" val="1"/>
              </a:ext>
            </a:extLst>
          </p:cNvPr>
          <p:cNvSpPr/>
          <p:nvPr/>
        </p:nvSpPr>
        <p:spPr bwMode="auto">
          <a:xfrm>
            <a:off x="9610025" y="2037940"/>
            <a:ext cx="1711335" cy="3997961"/>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64" name="Rectangle 1243">
            <a:extLst>
              <a:ext uri="{FF2B5EF4-FFF2-40B4-BE49-F238E27FC236}">
                <a16:creationId xmlns:a16="http://schemas.microsoft.com/office/drawing/2014/main" id="{DCD4FE8C-81C9-EC43-B741-E6075C5FE46D}"/>
              </a:ext>
            </a:extLst>
          </p:cNvPr>
          <p:cNvSpPr/>
          <p:nvPr/>
        </p:nvSpPr>
        <p:spPr bwMode="auto">
          <a:xfrm>
            <a:off x="9782217" y="2973332"/>
            <a:ext cx="1366950"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61251" fontAlgn="base">
              <a:lnSpc>
                <a:spcPct val="90000"/>
              </a:lnSpc>
              <a:spcBef>
                <a:spcPct val="0"/>
              </a:spcBef>
              <a:spcAft>
                <a:spcPts val="392"/>
              </a:spcAft>
              <a:defRPr/>
            </a:pPr>
            <a:r>
              <a:rPr lang="en-US" sz="1400">
                <a:solidFill>
                  <a:srgbClr val="1A1A1A"/>
                </a:solidFill>
                <a:latin typeface="+mj-lt"/>
                <a:cs typeface="Segoe UI" panose="020B0502040204020203" pitchFamily="34" charset="0"/>
              </a:rPr>
              <a:t>Custom web API</a:t>
            </a:r>
          </a:p>
        </p:txBody>
      </p:sp>
      <p:sp>
        <p:nvSpPr>
          <p:cNvPr id="63" name="Rectangle 1243">
            <a:extLst>
              <a:ext uri="{FF2B5EF4-FFF2-40B4-BE49-F238E27FC236}">
                <a16:creationId xmlns:a16="http://schemas.microsoft.com/office/drawing/2014/main" id="{FF763EBC-A192-9145-8A56-0B8D76659230}"/>
              </a:ext>
            </a:extLst>
          </p:cNvPr>
          <p:cNvSpPr/>
          <p:nvPr/>
        </p:nvSpPr>
        <p:spPr bwMode="auto">
          <a:xfrm>
            <a:off x="9998353" y="4194447"/>
            <a:ext cx="934679"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861251" fontAlgn="base">
              <a:lnSpc>
                <a:spcPct val="90000"/>
              </a:lnSpc>
              <a:spcBef>
                <a:spcPct val="0"/>
              </a:spcBef>
              <a:spcAft>
                <a:spcPts val="392"/>
              </a:spcAft>
              <a:defRPr/>
            </a:pPr>
            <a:r>
              <a:rPr lang="en-US" sz="1400">
                <a:solidFill>
                  <a:srgbClr val="1A1A1A"/>
                </a:solidFill>
                <a:latin typeface="+mj-lt"/>
                <a:cs typeface="Segoe UI" panose="020B0502040204020203" pitchFamily="34" charset="0"/>
              </a:rPr>
              <a:t>RESTful API</a:t>
            </a:r>
          </a:p>
        </p:txBody>
      </p:sp>
      <p:sp>
        <p:nvSpPr>
          <p:cNvPr id="65" name="Rectangle 1243">
            <a:extLst>
              <a:ext uri="{FF2B5EF4-FFF2-40B4-BE49-F238E27FC236}">
                <a16:creationId xmlns:a16="http://schemas.microsoft.com/office/drawing/2014/main" id="{B11E26BD-E050-8A48-9067-2F8DE63AB5D8}"/>
              </a:ext>
            </a:extLst>
          </p:cNvPr>
          <p:cNvSpPr/>
          <p:nvPr/>
        </p:nvSpPr>
        <p:spPr bwMode="auto">
          <a:xfrm>
            <a:off x="9821286" y="5242380"/>
            <a:ext cx="1288814"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861251" fontAlgn="base">
              <a:lnSpc>
                <a:spcPct val="90000"/>
              </a:lnSpc>
              <a:spcBef>
                <a:spcPct val="0"/>
              </a:spcBef>
              <a:spcAft>
                <a:spcPts val="392"/>
              </a:spcAft>
              <a:defRPr/>
            </a:pPr>
            <a:r>
              <a:rPr lang="en-US" sz="1400">
                <a:solidFill>
                  <a:srgbClr val="1A1A1A"/>
                </a:solidFill>
                <a:latin typeface="+mj-lt"/>
                <a:cs typeface="Segoe UI" panose="020B0502040204020203" pitchFamily="34" charset="0"/>
              </a:rPr>
              <a:t>Azure resources</a:t>
            </a:r>
          </a:p>
        </p:txBody>
      </p:sp>
      <p:sp>
        <p:nvSpPr>
          <p:cNvPr id="66" name="ChatBot_F08B">
            <a:extLst>
              <a:ext uri="{FF2B5EF4-FFF2-40B4-BE49-F238E27FC236}">
                <a16:creationId xmlns:a16="http://schemas.microsoft.com/office/drawing/2014/main" id="{0835F561-9B41-054E-8801-3627FB319FF2}"/>
              </a:ext>
              <a:ext uri="{C183D7F6-B498-43B3-948B-1728B52AA6E4}">
                <adec:decorative xmlns:adec="http://schemas.microsoft.com/office/drawing/2017/decorative" val="1"/>
              </a:ext>
            </a:extLst>
          </p:cNvPr>
          <p:cNvSpPr>
            <a:spLocks noChangeAspect="1" noEditPoints="1"/>
          </p:cNvSpPr>
          <p:nvPr/>
        </p:nvSpPr>
        <p:spPr bwMode="auto">
          <a:xfrm>
            <a:off x="10278949" y="3558699"/>
            <a:ext cx="373485" cy="482408"/>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882" kern="0">
              <a:gradFill>
                <a:gsLst>
                  <a:gs pos="0">
                    <a:srgbClr val="505050"/>
                  </a:gs>
                  <a:gs pos="100000">
                    <a:srgbClr val="505050"/>
                  </a:gs>
                </a:gsLst>
              </a:gradFill>
              <a:latin typeface="Segoe UI"/>
            </a:endParaRPr>
          </a:p>
        </p:txBody>
      </p:sp>
      <p:pic>
        <p:nvPicPr>
          <p:cNvPr id="67" name="Picture 66">
            <a:extLst>
              <a:ext uri="{FF2B5EF4-FFF2-40B4-BE49-F238E27FC236}">
                <a16:creationId xmlns:a16="http://schemas.microsoft.com/office/drawing/2014/main" id="{89812F7D-F177-C24D-9A0D-19516723110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215406" y="2311651"/>
            <a:ext cx="455831" cy="427342"/>
          </a:xfrm>
          <a:prstGeom prst="rect">
            <a:avLst/>
          </a:prstGeom>
        </p:spPr>
      </p:pic>
      <p:sp>
        <p:nvSpPr>
          <p:cNvPr id="68" name="Processing_E9F5">
            <a:extLst>
              <a:ext uri="{FF2B5EF4-FFF2-40B4-BE49-F238E27FC236}">
                <a16:creationId xmlns:a16="http://schemas.microsoft.com/office/drawing/2014/main" id="{B0268DDC-0D7C-6D45-8FAE-794298604364}"/>
              </a:ext>
              <a:ext uri="{C183D7F6-B498-43B3-948B-1728B52AA6E4}">
                <adec:decorative xmlns:adec="http://schemas.microsoft.com/office/drawing/2017/decorative" val="1"/>
              </a:ext>
            </a:extLst>
          </p:cNvPr>
          <p:cNvSpPr>
            <a:spLocks noChangeAspect="1" noEditPoints="1"/>
          </p:cNvSpPr>
          <p:nvPr/>
        </p:nvSpPr>
        <p:spPr bwMode="auto">
          <a:xfrm>
            <a:off x="10259838" y="4741698"/>
            <a:ext cx="411707" cy="35857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Segoe UI"/>
            </a:endParaRPr>
          </a:p>
        </p:txBody>
      </p:sp>
      <p:grpSp>
        <p:nvGrpSpPr>
          <p:cNvPr id="23" name="Group 22">
            <a:extLst>
              <a:ext uri="{FF2B5EF4-FFF2-40B4-BE49-F238E27FC236}">
                <a16:creationId xmlns:a16="http://schemas.microsoft.com/office/drawing/2014/main" id="{8CF7E2D9-B1D3-497A-930D-C14841EA25BE}"/>
              </a:ext>
              <a:ext uri="{C183D7F6-B498-43B3-948B-1728B52AA6E4}">
                <adec:decorative xmlns:adec="http://schemas.microsoft.com/office/drawing/2017/decorative" val="1"/>
              </a:ext>
            </a:extLst>
          </p:cNvPr>
          <p:cNvGrpSpPr/>
          <p:nvPr/>
        </p:nvGrpSpPr>
        <p:grpSpPr>
          <a:xfrm>
            <a:off x="5390861" y="2622067"/>
            <a:ext cx="1644670" cy="436901"/>
            <a:chOff x="5390861" y="2622067"/>
            <a:chExt cx="1644670" cy="436901"/>
          </a:xfrm>
        </p:grpSpPr>
        <p:cxnSp>
          <p:nvCxnSpPr>
            <p:cNvPr id="3" name="Connector: Elbow 2">
              <a:extLst>
                <a:ext uri="{FF2B5EF4-FFF2-40B4-BE49-F238E27FC236}">
                  <a16:creationId xmlns:a16="http://schemas.microsoft.com/office/drawing/2014/main" id="{BD5922A1-28ED-42B4-8542-F926216394F4}"/>
                </a:ext>
              </a:extLst>
            </p:cNvPr>
            <p:cNvCxnSpPr>
              <a:cxnSpLocks/>
              <a:stCxn id="106" idx="2"/>
              <a:endCxn id="73" idx="0"/>
            </p:cNvCxnSpPr>
            <p:nvPr/>
          </p:nvCxnSpPr>
          <p:spPr>
            <a:xfrm rot="5400000">
              <a:off x="6416592" y="2440028"/>
              <a:ext cx="412760" cy="825119"/>
            </a:xfrm>
            <a:prstGeom prst="bentConnector3">
              <a:avLst>
                <a:gd name="adj1" fmla="val 48914"/>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1ED58B72-327A-4031-8C92-D9C8D717B3E4}"/>
                </a:ext>
              </a:extLst>
            </p:cNvPr>
            <p:cNvCxnSpPr>
              <a:cxnSpLocks/>
              <a:stCxn id="105" idx="2"/>
              <a:endCxn id="73" idx="0"/>
            </p:cNvCxnSpPr>
            <p:nvPr/>
          </p:nvCxnSpPr>
          <p:spPr>
            <a:xfrm rot="16200000" flipH="1">
              <a:off x="5582187" y="2430741"/>
              <a:ext cx="436899" cy="819551"/>
            </a:xfrm>
            <a:prstGeom prst="bentConnector3">
              <a:avLst>
                <a:gd name="adj1" fmla="val 51836"/>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AA913414-8662-4768-8A6F-980725104A8C}"/>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2077" y="3621044"/>
            <a:ext cx="501802" cy="5018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9AB70BFB-6223-4AA0-82F2-E21C75144424}"/>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0382" y="2408410"/>
            <a:ext cx="518393" cy="51839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D8580CD-8CF2-40A4-A2EB-8EF86D5BB539}"/>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0921" y="4819610"/>
            <a:ext cx="924113" cy="485159"/>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2">
            <a:extLst>
              <a:ext uri="{FF2B5EF4-FFF2-40B4-BE49-F238E27FC236}">
                <a16:creationId xmlns:a16="http://schemas.microsoft.com/office/drawing/2014/main" id="{5688992E-0662-F338-FC68-3BD72A120079}"/>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a:solidFill>
                  <a:srgbClr val="000000"/>
                </a:solidFill>
                <a:latin typeface="Segoe UI"/>
              </a:rPr>
              <a:t>Microsoft Confidential</a:t>
            </a:r>
          </a:p>
        </p:txBody>
      </p:sp>
    </p:spTree>
    <p:extLst>
      <p:ext uri="{BB962C8B-B14F-4D97-AF65-F5344CB8AC3E}">
        <p14:creationId xmlns:p14="http://schemas.microsoft.com/office/powerpoint/2010/main" val="307290805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9CC1C-0CDD-4999-B448-392B38564C14}"/>
              </a:ext>
            </a:extLst>
          </p:cNvPr>
          <p:cNvSpPr>
            <a:spLocks noGrp="1"/>
          </p:cNvSpPr>
          <p:nvPr>
            <p:ph type="title"/>
          </p:nvPr>
        </p:nvSpPr>
        <p:spPr>
          <a:xfrm>
            <a:off x="588263" y="430120"/>
            <a:ext cx="11018520" cy="553998"/>
          </a:xfrm>
        </p:spPr>
        <p:txBody>
          <a:bodyPr/>
          <a:lstStyle/>
          <a:p>
            <a:r>
              <a:rPr lang="en-GB"/>
              <a:t>Triggers</a:t>
            </a:r>
          </a:p>
        </p:txBody>
      </p:sp>
      <p:sp>
        <p:nvSpPr>
          <p:cNvPr id="4" name="TextBox 3">
            <a:extLst>
              <a:ext uri="{FF2B5EF4-FFF2-40B4-BE49-F238E27FC236}">
                <a16:creationId xmlns:a16="http://schemas.microsoft.com/office/drawing/2014/main" id="{C6D2629F-95D4-4763-B704-017850998F8D}"/>
              </a:ext>
            </a:extLst>
          </p:cNvPr>
          <p:cNvSpPr txBox="1"/>
          <p:nvPr/>
        </p:nvSpPr>
        <p:spPr>
          <a:xfrm>
            <a:off x="588263" y="1571757"/>
            <a:ext cx="5017183" cy="3954929"/>
          </a:xfrm>
          <a:prstGeom prst="rect">
            <a:avLst/>
          </a:prstGeom>
          <a:noFill/>
        </p:spPr>
        <p:txBody>
          <a:bodyPr wrap="square" lIns="91440" tIns="45720" rIns="91440" bIns="45720" anchor="t">
            <a:spAutoFit/>
          </a:bodyPr>
          <a:lstStyle/>
          <a:p>
            <a:pPr defTabSz="488950">
              <a:spcBef>
                <a:spcPct val="0"/>
              </a:spcBef>
            </a:pPr>
            <a:r>
              <a:rPr lang="en-US" sz="2400" b="1" dirty="0">
                <a:solidFill>
                  <a:schemeClr val="tx1">
                    <a:lumMod val="85000"/>
                    <a:lumOff val="15000"/>
                  </a:schemeClr>
                </a:solidFill>
                <a:cs typeface="Segoe UI"/>
              </a:rPr>
              <a:t>Triggers</a:t>
            </a:r>
            <a:r>
              <a:rPr lang="en-US" sz="2400" dirty="0">
                <a:solidFill>
                  <a:schemeClr val="tx1">
                    <a:lumMod val="85000"/>
                    <a:lumOff val="15000"/>
                  </a:schemeClr>
                </a:solidFill>
                <a:cs typeface="Segoe UI"/>
              </a:rPr>
              <a:t> prompt a flow to begin</a:t>
            </a:r>
            <a:r>
              <a:rPr lang="en-GB" sz="2400" dirty="0">
                <a:solidFill>
                  <a:schemeClr val="tx1">
                    <a:lumMod val="85000"/>
                    <a:lumOff val="15000"/>
                  </a:schemeClr>
                </a:solidFill>
                <a:cs typeface="Segoe UI"/>
              </a:rPr>
              <a:t> when a specific event occurs</a:t>
            </a:r>
          </a:p>
          <a:p>
            <a:pPr defTabSz="488950">
              <a:spcBef>
                <a:spcPct val="0"/>
              </a:spcBef>
            </a:pPr>
            <a:endParaRPr lang="en-US" sz="2400" dirty="0">
              <a:solidFill>
                <a:schemeClr val="tx1">
                  <a:lumMod val="85000"/>
                  <a:lumOff val="15000"/>
                </a:schemeClr>
              </a:solidFill>
              <a:cs typeface="Segoe UI"/>
            </a:endParaRPr>
          </a:p>
          <a:p>
            <a:pPr algn="l"/>
            <a:r>
              <a:rPr lang="en-GB" sz="2400" dirty="0">
                <a:solidFill>
                  <a:schemeClr val="tx1">
                    <a:lumMod val="85000"/>
                    <a:lumOff val="15000"/>
                  </a:schemeClr>
                </a:solidFill>
                <a:latin typeface="Segoe UI" panose="020B0502040204020203" pitchFamily="34" charset="0"/>
              </a:rPr>
              <a:t>M</a:t>
            </a:r>
            <a:r>
              <a:rPr lang="en-GB" sz="2400" b="0" i="0" dirty="0">
                <a:solidFill>
                  <a:schemeClr val="tx1">
                    <a:lumMod val="85000"/>
                    <a:lumOff val="15000"/>
                  </a:schemeClr>
                </a:solidFill>
                <a:effectLst/>
                <a:latin typeface="Segoe UI" panose="020B0502040204020203" pitchFamily="34" charset="0"/>
              </a:rPr>
              <a:t>ost </a:t>
            </a:r>
            <a:r>
              <a:rPr lang="en-GB" sz="2400" b="1" i="0" dirty="0">
                <a:solidFill>
                  <a:schemeClr val="tx1">
                    <a:lumMod val="85000"/>
                    <a:lumOff val="15000"/>
                  </a:schemeClr>
                </a:solidFill>
                <a:effectLst/>
                <a:latin typeface="Segoe UI" panose="020B0502040204020203" pitchFamily="34" charset="0"/>
              </a:rPr>
              <a:t>connectors</a:t>
            </a:r>
            <a:r>
              <a:rPr lang="en-GB" sz="2400" b="0" i="0" dirty="0">
                <a:solidFill>
                  <a:schemeClr val="tx1">
                    <a:lumMod val="85000"/>
                    <a:lumOff val="15000"/>
                  </a:schemeClr>
                </a:solidFill>
                <a:effectLst/>
                <a:latin typeface="Segoe UI" panose="020B0502040204020203" pitchFamily="34" charset="0"/>
              </a:rPr>
              <a:t> offer pre-built triggers to start your flows</a:t>
            </a:r>
          </a:p>
          <a:p>
            <a:pPr algn="l"/>
            <a:endParaRPr lang="en-GB" sz="2400" dirty="0">
              <a:solidFill>
                <a:schemeClr val="tx1">
                  <a:lumMod val="85000"/>
                  <a:lumOff val="15000"/>
                </a:schemeClr>
              </a:solidFill>
              <a:latin typeface="Segoe UI" panose="020B0502040204020203" pitchFamily="34" charset="0"/>
            </a:endParaRPr>
          </a:p>
          <a:p>
            <a:r>
              <a:rPr lang="en-GB" sz="2400" b="0" i="0" dirty="0">
                <a:solidFill>
                  <a:schemeClr val="tx1">
                    <a:lumMod val="85000"/>
                    <a:lumOff val="15000"/>
                  </a:schemeClr>
                </a:solidFill>
                <a:effectLst/>
                <a:latin typeface="Segoe UI" panose="020B0502040204020203" pitchFamily="34" charset="0"/>
              </a:rPr>
              <a:t>The trigger must be the </a:t>
            </a:r>
            <a:r>
              <a:rPr lang="en-GB" sz="2400" b="1" i="0" dirty="0">
                <a:solidFill>
                  <a:schemeClr val="tx1">
                    <a:lumMod val="85000"/>
                    <a:lumOff val="15000"/>
                  </a:schemeClr>
                </a:solidFill>
                <a:effectLst/>
                <a:latin typeface="Segoe UI" panose="020B0502040204020203" pitchFamily="34" charset="0"/>
              </a:rPr>
              <a:t>first</a:t>
            </a:r>
            <a:r>
              <a:rPr lang="en-GB" sz="2400" b="0" i="0" dirty="0">
                <a:solidFill>
                  <a:schemeClr val="tx1">
                    <a:lumMod val="85000"/>
                    <a:lumOff val="15000"/>
                  </a:schemeClr>
                </a:solidFill>
                <a:effectLst/>
                <a:latin typeface="Segoe UI" panose="020B0502040204020203" pitchFamily="34" charset="0"/>
              </a:rPr>
              <a:t> step of the flow</a:t>
            </a:r>
          </a:p>
          <a:p>
            <a:endParaRPr lang="en-GB" sz="2400" dirty="0">
              <a:solidFill>
                <a:schemeClr val="tx1">
                  <a:lumMod val="85000"/>
                  <a:lumOff val="15000"/>
                </a:schemeClr>
              </a:solidFill>
              <a:latin typeface="Segoe UI" panose="020B0502040204020203" pitchFamily="34" charset="0"/>
            </a:endParaRPr>
          </a:p>
          <a:p>
            <a:r>
              <a:rPr lang="en-GB" sz="2400" dirty="0">
                <a:solidFill>
                  <a:schemeClr val="tx1">
                    <a:lumMod val="85000"/>
                    <a:lumOff val="15000"/>
                  </a:schemeClr>
                </a:solidFill>
              </a:rPr>
              <a:t>Each flow can only have </a:t>
            </a:r>
            <a:r>
              <a:rPr lang="en-GB" sz="2400" b="1" dirty="0">
                <a:solidFill>
                  <a:schemeClr val="tx1">
                    <a:lumMod val="85000"/>
                    <a:lumOff val="15000"/>
                  </a:schemeClr>
                </a:solidFill>
              </a:rPr>
              <a:t>one</a:t>
            </a:r>
            <a:r>
              <a:rPr lang="en-GB" sz="2400" dirty="0">
                <a:solidFill>
                  <a:schemeClr val="tx1">
                    <a:lumMod val="85000"/>
                    <a:lumOff val="15000"/>
                  </a:schemeClr>
                </a:solidFill>
              </a:rPr>
              <a:t> trigger</a:t>
            </a:r>
          </a:p>
          <a:p>
            <a:pPr algn="l"/>
            <a:endParaRPr lang="en-GB" sz="1100" dirty="0">
              <a:solidFill>
                <a:schemeClr val="tx1">
                  <a:lumMod val="85000"/>
                  <a:lumOff val="15000"/>
                </a:schemeClr>
              </a:solidFill>
              <a:latin typeface="Segoe UI Light"/>
              <a:cs typeface="Segoe UI Light"/>
            </a:endParaRPr>
          </a:p>
        </p:txBody>
      </p:sp>
      <p:pic>
        <p:nvPicPr>
          <p:cNvPr id="10" name="Picture 9" descr="Some of the most popular triggers displayed, like When an item is created (SharePoint), When a task is assigned to me (Planner)">
            <a:extLst>
              <a:ext uri="{FF2B5EF4-FFF2-40B4-BE49-F238E27FC236}">
                <a16:creationId xmlns:a16="http://schemas.microsoft.com/office/drawing/2014/main" id="{1BB786F7-4FC3-4170-AE83-D0B861AB4F1F}"/>
              </a:ext>
            </a:extLst>
          </p:cNvPr>
          <p:cNvPicPr>
            <a:picLocks noChangeAspect="1"/>
          </p:cNvPicPr>
          <p:nvPr/>
        </p:nvPicPr>
        <p:blipFill>
          <a:blip r:embed="rId3"/>
          <a:stretch>
            <a:fillRect/>
          </a:stretch>
        </p:blipFill>
        <p:spPr>
          <a:xfrm>
            <a:off x="7024907" y="1571757"/>
            <a:ext cx="4057600" cy="4306025"/>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3" name="Footer Placeholder 2">
            <a:extLst>
              <a:ext uri="{FF2B5EF4-FFF2-40B4-BE49-F238E27FC236}">
                <a16:creationId xmlns:a16="http://schemas.microsoft.com/office/drawing/2014/main" id="{C15C84F4-1B5B-C459-B558-A293E7CF91F6}"/>
              </a:ext>
              <a:ext uri="{C183D7F6-B498-43B3-948B-1728B52AA6E4}">
                <adec:decorative xmlns:adec="http://schemas.microsoft.com/office/drawing/2017/decorative" val="1"/>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Tree>
    <p:extLst>
      <p:ext uri="{BB962C8B-B14F-4D97-AF65-F5344CB8AC3E}">
        <p14:creationId xmlns:p14="http://schemas.microsoft.com/office/powerpoint/2010/main" val="409265095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IO_NATIVESECTIONS" val="﻿&lt;?xml version=&quot;1.0&quot; encoding=&quot;utf-8&quot;?&gt;&lt;ArrayOfNativeSection xmlns:xsi=&quot;http://www.w3.org/2001/XMLSchema-instance&quot; xmlns:xsd=&quot;http://www.w3.org/2001/XMLSchema&quot;&gt;&lt;NativeSection&gt;&lt;Name&gt;Introduction to Windows PowerShell&lt;/Name&gt;&lt;FirstSlideIndex&gt;4&lt;/FirstSlideIndex&gt;&lt;SlidesCount&gt;6&lt;/SlidesCount&gt;&lt;SlideGuids&gt;&lt;guid&gt;9d9e1da7-2723-4f69-b69f-21b1693715c5&lt;/guid&gt;&lt;guid&gt;3ccd3973-1ec5-46fa-8710-ff514ce2a1f3&lt;/guid&gt;&lt;guid&gt;bc67d307-7296-45c5-86cd-00562e489dd6&lt;/guid&gt;&lt;guid&gt;672fc58f-c006-4e7b-83c2-90f4529f2400&lt;/guid&gt;&lt;guid&gt;318999cc-0be6-4be2-83d0-cb8fe10122fa&lt;/guid&gt;&lt;guid&gt;459b7d24-9e19-433a-accc-69f76be60f43&lt;/guid&gt;&lt;/SlideGuids&gt;&lt;/NativeSection&gt;&lt;NativeSection&gt;&lt;Name&gt;Introduction to Windows PowerShell - The PowerShell shell&lt;/Name&gt;&lt;FirstSlideIndex&gt;10&lt;/FirstSlideIndex&gt;&lt;SlidesCount&gt;7&lt;/SlidesCount&gt;&lt;SlideGuids&gt;&lt;guid&gt;3358efb2-d4c0-4d61-994f-75e3275fac2b&lt;/guid&gt;&lt;guid&gt;6ae3b69a-fbee-464e-ae86-3ecd39513fa0&lt;/guid&gt;&lt;guid&gt;4e0b095b-d004-4f1b-9c6b-30c2d0469d61&lt;/guid&gt;&lt;guid&gt;1d1652e4-8311-451e-9a8c-b2119571880d&lt;/guid&gt;&lt;guid&gt;aa04ec43-c604-4a73-b2eb-0ef0ee77f79c&lt;/guid&gt;&lt;guid&gt;00adf8b6-932b-4200-a1bc-c3f07f8f4d64&lt;/guid&gt;&lt;guid&gt;7e7f40d8-8d37-45ee-9724-a8bf02ad8fcf&lt;/guid&gt;&lt;/SlideGuids&gt;&lt;/NativeSection&gt;&lt;NativeSection&gt;&lt;Name&gt;Introduction to Windows PowerShell - Integrated Scripting Environment (ISE)&lt;/Name&gt;&lt;FirstSlideIndex&gt;17&lt;/FirstSlideIndex&gt;&lt;SlidesCount&gt;7&lt;/SlidesCount&gt;&lt;SlideGuids&gt;&lt;guid&gt;ca3cdbe2-c1a0-496c-8b03-963455ae08cc&lt;/guid&gt;&lt;guid&gt;b1a90355-9415-45f5-a99d-f37839064456&lt;/guid&gt;&lt;guid&gt;3bc041ee-b16c-40a8-a375-66ea1d776dc0&lt;/guid&gt;&lt;guid&gt;b6acce1c-41ec-4e65-bdcc-23f3b5b20db0&lt;/guid&gt;&lt;guid&gt;768a6834-0cfa-4d1b-b334-ac15dc4109ca&lt;/guid&gt;&lt;guid&gt;00adf8b6-932b-4200-a1bc-c3f07f8f4d64&lt;/guid&gt;&lt;guid&gt;7e7f40d8-8d37-45ee-9724-a8bf02ad8fcf&lt;/guid&gt;&lt;/SlideGuids&gt;&lt;/NativeSection&gt;&lt;NativeSection&gt;&lt;Name&gt;Introduction to Windows PowerShell - Integrated Scripting Environment (ISE) - Features&lt;/Name&gt;&lt;FirstSlideIndex&gt;24&lt;/FirstSlideIndex&gt;&lt;SlidesCount&gt;10&lt;/SlidesCount&gt;&lt;SlideGuids&gt;&lt;guid&gt;e1166bed-b1cf-4a18-b3fa-270e99523a73&lt;/guid&gt;&lt;guid&gt;1b439196-c8b3-443c-adfe-ddd445fc1dea&lt;/guid&gt;&lt;guid&gt;5db85947-b1b2-4c61-b1a6-466fcb9ccbc5&lt;/guid&gt;&lt;guid&gt;ff6facb6-682b-4525-82a1-7d48607b7e88&lt;/guid&gt;&lt;guid&gt;30280d42-31cf-4e37-be85-b7dbaab0bb92&lt;/guid&gt;&lt;guid&gt;f026dc64-98b4-4191-a399-1bde3e751c77&lt;/guid&gt;&lt;guid&gt;96dccee5-e57f-4ffe-9f58-07c261f2f193&lt;/guid&gt;&lt;guid&gt;58797128-d2cf-4e7b-ad59-8a18432caccf&lt;/guid&gt;&lt;guid&gt;00adf8b6-932b-4200-a1bc-c3f07f8f4d64&lt;/guid&gt;&lt;guid&gt;7e7f40d8-8d37-45ee-9724-a8bf02ad8fcf&lt;/guid&gt;&lt;/SlideGuids&gt;&lt;/NativeSection&gt;&lt;NativeSection&gt;&lt;Name&gt;Introduction to Commands&lt;/Name&gt;&lt;FirstSlideIndex&gt;34&lt;/FirstSlideIndex&gt;&lt;SlidesCount&gt;2&lt;/SlidesCount&gt;&lt;SlideGuids&gt;&lt;guid&gt;1f669531-dd69-4ef9-a692-f0ee18299d4d&lt;/guid&gt;&lt;guid&gt;3ccd3973-1ec5-46fa-8710-ff514ce2a1f3&lt;/guid&gt;&lt;/SlideGuids&gt;&lt;/NativeSection&gt;&lt;NativeSection&gt;&lt;Name&gt;Introduction to Commands - External Commands&lt;/Name&gt;&lt;FirstSlideIndex&gt;36&lt;/FirstSlideIndex&gt;&lt;SlidesCount&gt;5&lt;/SlidesCount&gt;&lt;SlideGuids&gt;&lt;guid&gt;3feb09ab-e4a3-4df2-b9b2-7c59bed53a69&lt;/guid&gt;&lt;guid&gt;6f878c01-a3eb-40d3-a213-c43f4a3ab641&lt;/guid&gt;&lt;guid&gt;cb107531-a8e9-469d-b5bd-c28436624552&lt;/guid&gt;&lt;guid&gt;6b3f75de-a037-4381-8fc8-618b7e265e56&lt;/guid&gt;&lt;guid&gt;7e7f40d8-8d37-45ee-9724-a8bf02ad8fcf&lt;/guid&gt;&lt;/SlideGuids&gt;&lt;/NativeSection&gt;&lt;NativeSection&gt;&lt;Name&gt;Introduction to Commands - PowerShell commands&lt;/Name&gt;&lt;FirstSlideIndex&gt;41&lt;/FirstSlideIndex&gt;&lt;SlidesCount&gt;12&lt;/SlidesCount&gt;&lt;SlideGuids&gt;&lt;guid&gt;426e1b04-391b-466b-bc29-8a42babefe40&lt;/guid&gt;&lt;guid&gt;a0578b4a-a1e6-4f54-93e4-8bf201accac6&lt;/guid&gt;&lt;guid&gt;a6d5c4db-5b9a-49b0-b2ba-bd0b3bff0758&lt;/guid&gt;&lt;guid&gt;b8052ebc-3fa8-4abe-9c2e-59c3bb4707ee&lt;/guid&gt;&lt;guid&gt;b794a4d1-9791-4bab-b28e-5253577824c6&lt;/guid&gt;&lt;guid&gt;0998e991-5e28-429f-9c2c-28193cee6032&lt;/guid&gt;&lt;guid&gt;4986f64a-99cf-404c-b710-071ed6bff202&lt;/guid&gt;&lt;guid&gt;9d70877b-88a2-415b-b023-87e5f0f10101&lt;/guid&gt;&lt;guid&gt;62563174-4078-46c5-a87c-d458e27091aa&lt;/guid&gt;&lt;guid&gt;bcf04dda-96d7-464b-ab84-ae63980a8e84&lt;/guid&gt;&lt;guid&gt;0e9c346d-8ca7-47d7-a3ea-dd9761e48c90&lt;/guid&gt;&lt;guid&gt;7e7f40d8-8d37-45ee-9724-a8bf02ad8fcf&lt;/guid&gt;&lt;/SlideGuids&gt;&lt;/NativeSection&gt;&lt;NativeSection&gt;&lt;Name&gt;Introduction to Commands - Cmdlet Syntax&lt;/Name&gt;&lt;FirstSlideIndex&gt;53&lt;/FirstSlideIndex&gt;&lt;SlidesCount&gt;14&lt;/SlidesCount&gt;&lt;SlideGuids&gt;&lt;guid&gt;7209000d-aa96-4e20-a91c-501ebc107778&lt;/guid&gt;&lt;guid&gt;f01cb306-9e1f-4590-9e38-bbf493ef8b1f&lt;/guid&gt;&lt;guid&gt;27b66761-f25d-4ebf-b7cd-c087bafe2652&lt;/guid&gt;&lt;guid&gt;7209000d-aa96-4e20-a91c-501ebc107778&lt;/guid&gt;&lt;guid&gt;7209000d-aa96-4e20-a91c-501ebc107778&lt;/guid&gt;&lt;guid&gt;7209000d-aa96-4e20-a91c-501ebc107778&lt;/guid&gt;&lt;guid&gt;7209000d-aa96-4e20-a91c-501ebc107778&lt;/guid&gt;&lt;guid&gt;7209000d-aa96-4e20-a91c-501ebc107778&lt;/guid&gt;&lt;guid&gt;7209000d-aa96-4e20-a91c-501ebc107778&lt;/guid&gt;&lt;guid&gt;5be2a765-e72f-40ef-9415-d6db991094bf&lt;/guid&gt;&lt;guid&gt;0c6b5fa0-27fa-4460-9bdd-29a275a83938&lt;/guid&gt;&lt;guid&gt;6806274d-ae00-4671-bcc4-6c446fd75137&lt;/guid&gt;&lt;guid&gt;eff1ad0d-edff-4696-b71d-26e747cd86cc&lt;/guid&gt;&lt;guid&gt;7e7f40d8-8d37-45ee-9724-a8bf02ad8fcf&lt;/guid&gt;&lt;/SlideGuids&gt;&lt;/NativeSection&gt;&lt;NativeSection&gt;&lt;Name&gt;Introduction to Commands - Cmdlet Common Parameters&lt;/Name&gt;&lt;FirstSlideIndex&gt;67&lt;/FirstSlideIndex&gt;&lt;SlidesCount&gt;12&lt;/SlidesCount&gt;&lt;SlideGuids&gt;&lt;guid&gt;9654f450-f019-44e6-b65b-d1bb1c9ab9cf&lt;/guid&gt;&lt;guid&gt;3f57c3d8-ad09-42db-8b7f-fb53311bbcb1&lt;/guid&gt;&lt;guid&gt;1b20324c-120d-4cd2-829e-ef4a36f4353a&lt;/guid&gt;&lt;guid&gt;cac7793a-fc43-4ff7-bf41-3e011449d657&lt;/guid&gt;&lt;guid&gt;8f045e5b-b095-40cd-80a0-6e971422544f&lt;/guid&gt;&lt;guid&gt;95714aaa-8dfb-4b1e-8b1e-37271dd273fa&lt;/guid&gt;&lt;guid&gt;9ab87bb2-7e8f-4af4-a94a-a8610fdccfdc&lt;/guid&gt;&lt;guid&gt;777d5f4b-0b2a-4316-82e8-5d730bbccaab&lt;/guid&gt;&lt;guid&gt;4654dda3-5a19-4678-8030-b1706eb3eb3f&lt;/guid&gt;&lt;guid&gt;2446594d-bc9d-40a4-8baa-b7757caf755f&lt;/guid&gt;&lt;guid&gt;b9cda98c-f984-44d2-949b-c0a768deba69&lt;/guid&gt;&lt;guid&gt;7e7f40d8-8d37-45ee-9724-a8bf02ad8fcf&lt;/guid&gt;&lt;/SlideGuids&gt;&lt;/NativeSection&gt;&lt;NativeSection&gt;&lt;Name&gt;Introduction to Commands - Command Termination and Line Continuation&lt;/Name&gt;&lt;FirstSlideIndex&gt;79&lt;/FirstSlideIndex&gt;&lt;SlidesCount&gt;8&lt;/SlidesCount&gt;&lt;SlideGuids&gt;&lt;guid&gt;1a25d4e7-21ea-4c9d-82ca-1c4d40b802e6&lt;/guid&gt;&lt;guid&gt;d4fc2cfb-1f4c-4284-9a90-8a9dfac87a51&lt;/guid&gt;&lt;guid&gt;00691e86-e96c-4ad2-9f74-ef4b3fa2693f&lt;/guid&gt;&lt;guid&gt;24f45a39-5d68-4f45-9666-28a431578cb4&lt;/guid&gt;&lt;guid&gt;cda6b029-eec0-4e35-9554-8139afb73cdf&lt;/guid&gt;&lt;guid&gt;ed0db01f-b035-4031-8354-c833afab6954&lt;/guid&gt;&lt;guid&gt;ae2f9860-d0e5-45d9-aeb9-b8c30276d763&lt;/guid&gt;&lt;guid&gt;7e7f40d8-8d37-45ee-9724-a8bf02ad8fcf&lt;/guid&gt;&lt;/SlideGuids&gt;&lt;/NativeSection&gt;&lt;NativeSection&gt;&lt;Name&gt;Introduction to Commands - Built-in Aliases&lt;/Name&gt;&lt;FirstSlideIndex&gt;87&lt;/FirstSlideIndex&gt;&lt;SlidesCount&gt;5&lt;/SlidesCount&gt;&lt;SlideGuids&gt;&lt;guid&gt;daa0c646-4964-4677-b662-6d7b5bde0af7&lt;/guid&gt;&lt;guid&gt;4df4c6eb-d2a5-4e73-bc8d-d337ce32b5c8&lt;/guid&gt;&lt;guid&gt;c1f56b12-3707-4f35-8733-39b9c38473e9&lt;/guid&gt;&lt;guid&gt;a3c72e30-c9fd-41a2-81b7-774a592681f2&lt;/guid&gt;&lt;guid&gt;7e7f40d8-8d37-45ee-9724-a8bf02ad8fcf&lt;/guid&gt;&lt;/SlideGuids&gt;&lt;/NativeSection&gt;&lt;NativeSection&gt;&lt;Name&gt;Introduction to Commands - User-defined Aliases&lt;/Name&gt;&lt;FirstSlideIndex&gt;92&lt;/FirstSlideIndex&gt;&lt;SlidesCount&gt;5&lt;/SlidesCount&gt;&lt;SlideGuids&gt;&lt;guid&gt;a7c2d5d0-e482-48f2-9014-d873da40f698&lt;/guid&gt;&lt;guid&gt;aa04ec43-c604-4a73-b2eb-0ef0ee77f79c&lt;/guid&gt;&lt;guid&gt;7209000d-aa96-4e20-a91c-501ebc107778&lt;/guid&gt;&lt;guid&gt;20c1946b-9a3c-4b0a-ba7c-74353ae716f5&lt;/guid&gt;&lt;guid&gt;7e7f40d8-8d37-45ee-9724-a8bf02ad8fcf&lt;/guid&gt;&lt;/SlideGuids&gt;&lt;/NativeSection&gt;&lt;NativeSection&gt;&lt;Name&gt;Introduction to Commands - Lab: Introduction to Commands&lt;/Name&gt;&lt;FirstSlideIndex&gt;97&lt;/FirstSlideIndex&gt;&lt;SlidesCount&gt;2&lt;/SlidesCount&gt;&lt;SlideGuids&gt;&lt;guid&gt;e5936d9c-b546-443b-afcc-e10e11a5dae6&lt;/guid&gt;&lt;guid&gt;1e5e1ebb-e8bf-4fba-87f5-5fca36bd0235&lt;/guid&gt;&lt;/SlideGuids&gt;&lt;/NativeSection&gt;&lt;/ArrayOfNativeSection&gt;"/>
  <p:tag name="MIO_EKGUID" val="602ca75f-b92d-4d33-a8d7-07e8571bebc5"/>
  <p:tag name="MIO_UPDATE" val="True"/>
  <p:tag name="MIO_VERSION" val="30.03.2020 15:44:06"/>
  <p:tag name="MIO_DBID" val="12B0C59E-2253-4124-A5E9-470ADF4CB168"/>
  <p:tag name="MIO_LASTDOWNLOADED" val="30.03.2020 17:44:54"/>
  <p:tag name="MIO_OBJECTNAME" val="Module Dark Grey"/>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54ade1c1-5b04-4aab-863d-fd2e000d0565"/>
  <p:tag name="MIO_UPDATE" val="True"/>
  <p:tag name="MIO_VERSION" val="30.03.2020 15:44:05"/>
  <p:tag name="MIO_DBID" val="12b0c59e-2253-4124-a5e9-470adf4cb168"/>
  <p:tag name="MIO_LASTDOWNLOADED" val="30.03.2020 15:44:51"/>
  <p:tag name="MIO_OBJECTNAME" val="Learning 1"/>
  <p:tag name="MIO_LASTEDITORNAME" val="Devid Treuling"/>
</p:tagLst>
</file>

<file path=ppt/tags/tag3.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a97e8222-500f-45cb-8331-4583a822eeb0"/>
  <p:tag name="MIO_UPDATE" val="True"/>
  <p:tag name="MIO_VERSION" val="30.03.2020 15:44:05"/>
  <p:tag name="MIO_DBID" val="12b0c59e-2253-4124-a5e9-470adf4cb168"/>
  <p:tag name="MIO_LASTDOWNLOADED" val="30.03.2020 15:44:51"/>
  <p:tag name="MIO_OBJECTNAME" val="Objectives"/>
  <p:tag name="MIO_LASTEDITORNAME" val="Devid Treuling"/>
</p:tagLst>
</file>

<file path=ppt/tags/tag4.xml><?xml version="1.0" encoding="utf-8"?>
<p:tagLst xmlns:a="http://schemas.openxmlformats.org/drawingml/2006/main" xmlns:r="http://schemas.openxmlformats.org/officeDocument/2006/relationships" xmlns:p="http://schemas.openxmlformats.org/presentationml/2006/main">
  <p:tag name="MIO_GUID" val="e5936d9c-b546-443b-afcc-e10e11a5dae6"/>
  <p:tag name="MIO_EKGUID" val="49620678-51bf-43f9-9090-c87048a425b9"/>
  <p:tag name="MIO_UPDATE" val="True"/>
  <p:tag name="MIO_VERSION" val="30.03.2020 15:44:06"/>
  <p:tag name="MIO_DBID" val="12b0c59e-2253-4124-a5e9-470adf4cb168"/>
  <p:tag name="MIO_LASTDOWNLOADED" val="30.03.2020 15:44:52"/>
  <p:tag name="MIO_OBJECTNAME" val="Lab Name"/>
  <p:tag name="MIO_LASTEDITORNAME" val="Devid Treuling"/>
</p:tagLst>
</file>

<file path=ppt/tags/tag5.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54ade1c1-5b04-4aab-863d-fd2e000d0565"/>
  <p:tag name="MIO_UPDATE" val="True"/>
  <p:tag name="MIO_VERSION" val="30.03.2020 15:44:05"/>
  <p:tag name="MIO_DBID" val="12b0c59e-2253-4124-a5e9-470adf4cb168"/>
  <p:tag name="MIO_LASTDOWNLOADED" val="30.03.2020 15:44:51"/>
  <p:tag name="MIO_OBJECTNAME" val="Learning 1"/>
  <p:tag name="MIO_LASTEDITORNAME" val="Devid Treuling"/>
</p:tagLst>
</file>

<file path=ppt/tags/tag6.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b0bc2a4e-b359-41fd-8d02-f26205a8e61a"/>
  <p:tag name="MIO_UPDATE" val="True"/>
  <p:tag name="MIO_VERSION" val="30.03.2020 15:44:05"/>
  <p:tag name="MIO_DBID" val="12b0c59e-2253-4124-a5e9-470adf4cb168"/>
  <p:tag name="MIO_LASTDOWNLOADED" val="30.03.2020 15:44:52"/>
  <p:tag name="MIO_OBJECTNAME" val="Questions?"/>
  <p:tag name="MIO_LASTEDITORNAME" val="Devid Treuling"/>
</p:tagLst>
</file>

<file path=ppt/theme/theme1.xml><?xml version="1.0" encoding="utf-8"?>
<a:theme xmlns:a="http://schemas.openxmlformats.org/drawingml/2006/main" name="White Template">
  <a:themeElements>
    <a:clrScheme name="Custom 2">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000000"/>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Y22 Unified Support Deck_R2" id="{87F4FB34-706C-3B40-A2F5-AAB55F65BD79}" vid="{83F148C1-8898-3D42-A66A-0DC42327C7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10.xml><?xml version="1.0" encoding="utf-8"?>
<ct:contentTypeSchema xmlns:ct="http://schemas.microsoft.com/office/2006/metadata/contentType" xmlns:ma="http://schemas.microsoft.com/office/2006/metadata/properties/metaAttributes" ct:_="" ma:_="" ma:contentTypeName="Document" ma:contentTypeID="0x0101009E45DD9787B3E647B4822733F8D1924C" ma:contentTypeVersion="6" ma:contentTypeDescription="Create a new document." ma:contentTypeScope="" ma:versionID="d3a8600146d6f8fd54a646b10a5121ba">
  <xsd:schema xmlns:xsd="http://www.w3.org/2001/XMLSchema" xmlns:xs="http://www.w3.org/2001/XMLSchema" xmlns:p="http://schemas.microsoft.com/office/2006/metadata/properties" xmlns:ns1="http://schemas.microsoft.com/sharepoint/v3" xmlns:ns2="85fcf250-4ef6-4bc9-bc4c-5d41a161456c" xmlns:ns3="30ea35f1-5204-4ee0-80bd-741d387246c1" targetNamespace="http://schemas.microsoft.com/office/2006/metadata/properties" ma:root="true" ma:fieldsID="c48d4e24bbbce42ff436f70ff4440312" ns1:_="" ns2:_="" ns3:_="">
    <xsd:import namespace="http://schemas.microsoft.com/sharepoint/v3"/>
    <xsd:import namespace="85fcf250-4ef6-4bc9-bc4c-5d41a161456c"/>
    <xsd:import namespace="30ea35f1-5204-4ee0-80bd-741d387246c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5fcf250-4ef6-4bc9-bc4c-5d41a16145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0ea35f1-5204-4ee0-80bd-741d387246c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2.xml><?xml version="1.0" encoding="utf-8"?>
<pd:PersonalizationDefinition xmlns:pd="Strauss.PersonalizationDefinition" name="">
  <pd:DataReferenceList>
    <pd:DataReference datasourceID="feebff45-792f-402d-b0b2-aef9b0ece030" dataFieldID="0fc3de7b-ed55-4ec3-b286-0b42951918c3" variableListUniqueId="d6c5d8a6-45b5-4a0e-b0e7-cf1e0e53bdd5"/>
  </pd:DataReferenceList>
  <pd:VariableReplacementDescriptor name="" desc="" uid="">
    <pd:DataReferenceList>
      <pd:DataReference datasourceID="feebff45-792f-402d-b0b2-aef9b0ece030" dataFieldID="0fc3de7b-ed55-4ec3-b286-0b42951918c3" variableListUniqueId="d6c5d8a6-45b5-4a0e-b0e7-cf1e0e53bdd5"/>
    </pd:DataReferenceList>
  </pd:VariableReplacementDescriptor>
</pd:PersonalizationDefinition>
</file>

<file path=customXml/item13.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4.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5.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16.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7.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18.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9.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2.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2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1.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22.xml><?xml version="1.0" encoding="utf-8"?>
<pd:PersonalizationDefinition xmlns:pd="Strauss.PersonalizationDefinition" name="">
  <pd:DataReferenceList>
    <pd:DataReference datasourceID="feebff45-792f-402d-b0b2-aef9b0ece030" dataFieldID="0fc3de7b-ed55-4ec3-b286-0b42951918c3" variableListUniqueId="d6c5d8a6-45b5-4a0e-b0e7-cf1e0e53bdd5"/>
  </pd:DataReferenceList>
  <pd:VariableReplacementDescriptor name="" desc="" uid="">
    <pd:DataReferenceList>
      <pd:DataReference datasourceID="feebff45-792f-402d-b0b2-aef9b0ece030" dataFieldID="0fc3de7b-ed55-4ec3-b286-0b42951918c3" variableListUniqueId="d6c5d8a6-45b5-4a0e-b0e7-cf1e0e53bdd5"/>
    </pd:DataReferenceList>
  </pd:VariableReplacementDescriptor>
</pd:PersonalizationDefinition>
</file>

<file path=customXml/item23.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24.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25.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6.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27.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28.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29.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3.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30.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31.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32.xml><?xml version="1.0" encoding="utf-8"?>
<?mso-contentType ?>
<FormTemplates xmlns="http://schemas.microsoft.com/sharepoint/v3/contenttype/forms">
  <Display>DocumentLibraryForm</Display>
  <Edit>DocumentLibraryForm</Edit>
  <New>DocumentLibraryForm</New>
</FormTemplates>
</file>

<file path=customXml/item33.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34.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35.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36.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37.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38.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39.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4.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40.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41.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5.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6.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7.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8.xml><?xml version="1.0" encoding="utf-8"?>
<pd:PersonalizationDefinition xmlns:pd="Strauss.PersonalizationDefinition" name="">
  <pd:DataReferenceList>
    <pd:DataReference datasourceID="feebff45-792f-402d-b0b2-aef9b0ece030" dataFieldID="c025b050-8f9b-4a58-8690-6c2d0d1906cd" variableListUniqueId="d6c5d8a6-45b5-4a0e-b0e7-cf1e0e53bdd5"/>
  </pd:DataReferenceList>
  <pd:VariableReplacementDescriptor name="" desc="" uid="">
    <pd:DataReferenceList>
      <pd:DataReference datasourceID="feebff45-792f-402d-b0b2-aef9b0ece030" dataFieldID="c025b050-8f9b-4a58-8690-6c2d0d1906cd" variableListUniqueId="d6c5d8a6-45b5-4a0e-b0e7-cf1e0e53bdd5"/>
    </pd:DataReferenceList>
  </pd:VariableReplacementDescriptor>
</pd:PersonalizationDefinition>
</file>

<file path=customXml/item9.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Props1.xml><?xml version="1.0" encoding="utf-8"?>
<ds:datastoreItem xmlns:ds="http://schemas.openxmlformats.org/officeDocument/2006/customXml" ds:itemID="{ECCE7DC3-F525-4E76-8812-56FCA2D21E50}">
  <ds:schemaRefs>
    <ds:schemaRef ds:uri="Strauss.PersonalizationDefinition"/>
  </ds:schemaRefs>
</ds:datastoreItem>
</file>

<file path=customXml/itemProps10.xml><?xml version="1.0" encoding="utf-8"?>
<ds:datastoreItem xmlns:ds="http://schemas.openxmlformats.org/officeDocument/2006/customXml" ds:itemID="{526CD528-A5D5-4666-9E2F-43CB673711F1}"/>
</file>

<file path=customXml/itemProps11.xml><?xml version="1.0" encoding="utf-8"?>
<ds:datastoreItem xmlns:ds="http://schemas.openxmlformats.org/officeDocument/2006/customXml" ds:itemID="{D7FDC28F-4CBD-40ED-9D33-0A1360D5DEC4}">
  <ds:schemaRefs>
    <ds:schemaRef ds:uri="Strauss.PersonalizationDefinition"/>
  </ds:schemaRefs>
</ds:datastoreItem>
</file>

<file path=customXml/itemProps12.xml><?xml version="1.0" encoding="utf-8"?>
<ds:datastoreItem xmlns:ds="http://schemas.openxmlformats.org/officeDocument/2006/customXml" ds:itemID="{13A5538B-5199-4900-941A-B01E377F2065}">
  <ds:schemaRefs>
    <ds:schemaRef ds:uri="Strauss.PersonalizationDefinition"/>
  </ds:schemaRefs>
</ds:datastoreItem>
</file>

<file path=customXml/itemProps13.xml><?xml version="1.0" encoding="utf-8"?>
<ds:datastoreItem xmlns:ds="http://schemas.openxmlformats.org/officeDocument/2006/customXml" ds:itemID="{B228D3F7-8445-4CE7-92DC-AC7FE2D5A2AF}">
  <ds:schemaRefs>
    <ds:schemaRef ds:uri="Strauss.PersonalizationDefinition"/>
  </ds:schemaRefs>
</ds:datastoreItem>
</file>

<file path=customXml/itemProps14.xml><?xml version="1.0" encoding="utf-8"?>
<ds:datastoreItem xmlns:ds="http://schemas.openxmlformats.org/officeDocument/2006/customXml" ds:itemID="{712108F3-86F2-4B95-AF2D-FE4E45965FCC}">
  <ds:schemaRefs>
    <ds:schemaRef ds:uri="Strauss.PersonalizationDefinition"/>
  </ds:schemaRefs>
</ds:datastoreItem>
</file>

<file path=customXml/itemProps15.xml><?xml version="1.0" encoding="utf-8"?>
<ds:datastoreItem xmlns:ds="http://schemas.openxmlformats.org/officeDocument/2006/customXml" ds:itemID="{A09B3D8F-A36C-4B6D-871D-C53F61DFD219}">
  <ds:schemaRefs>
    <ds:schemaRef ds:uri="Strauss.PersonalizationDefinition"/>
  </ds:schemaRefs>
</ds:datastoreItem>
</file>

<file path=customXml/itemProps16.xml><?xml version="1.0" encoding="utf-8"?>
<ds:datastoreItem xmlns:ds="http://schemas.openxmlformats.org/officeDocument/2006/customXml" ds:itemID="{2BCFCE7B-4A43-491B-887D-365E2A1C50B2}">
  <ds:schemaRefs>
    <ds:schemaRef ds:uri="Strauss.PersonalizationDefinition"/>
  </ds:schemaRefs>
</ds:datastoreItem>
</file>

<file path=customXml/itemProps17.xml><?xml version="1.0" encoding="utf-8"?>
<ds:datastoreItem xmlns:ds="http://schemas.openxmlformats.org/officeDocument/2006/customXml" ds:itemID="{6F485757-9F3C-4A1E-9E86-E1C1551910BA}">
  <ds:schemaRefs>
    <ds:schemaRef ds:uri="Strauss.PersonalizationDefinition"/>
  </ds:schemaRefs>
</ds:datastoreItem>
</file>

<file path=customXml/itemProps18.xml><?xml version="1.0" encoding="utf-8"?>
<ds:datastoreItem xmlns:ds="http://schemas.openxmlformats.org/officeDocument/2006/customXml" ds:itemID="{103AB8E4-C30A-4895-9606-8D77F2E70F19}">
  <ds:schemaRefs>
    <ds:schemaRef ds:uri="Strauss.PersonalizationDefinition"/>
  </ds:schemaRefs>
</ds:datastoreItem>
</file>

<file path=customXml/itemProps19.xml><?xml version="1.0" encoding="utf-8"?>
<ds:datastoreItem xmlns:ds="http://schemas.openxmlformats.org/officeDocument/2006/customXml" ds:itemID="{B09E3EAE-66CA-4A91-A5FE-A34A70B099ED}">
  <ds:schemaRefs>
    <ds:schemaRef ds:uri="Strauss.PersonalizationDefinition"/>
  </ds:schemaRefs>
</ds:datastoreItem>
</file>

<file path=customXml/itemProps2.xml><?xml version="1.0" encoding="utf-8"?>
<ds:datastoreItem xmlns:ds="http://schemas.openxmlformats.org/officeDocument/2006/customXml" ds:itemID="{EF4AA5EB-A638-4D3A-B852-E71E18ED4953}">
  <ds:schemaRefs>
    <ds:schemaRef ds:uri="Strauss.PersonalizationDefinition"/>
  </ds:schemaRefs>
</ds:datastoreItem>
</file>

<file path=customXml/itemProps20.xml><?xml version="1.0" encoding="utf-8"?>
<ds:datastoreItem xmlns:ds="http://schemas.openxmlformats.org/officeDocument/2006/customXml" ds:itemID="{AC7687D8-5695-4F99-A8BA-1D247B418C22}">
  <ds:schemaRefs>
    <ds:schemaRef ds:uri="http://purl.org/dc/terms/"/>
    <ds:schemaRef ds:uri="http://schemas.microsoft.com/office/2006/documentManagement/types"/>
    <ds:schemaRef ds:uri="0955201b-1586-4037-945b-ff221c86e833"/>
    <ds:schemaRef ds:uri="http://schemas.microsoft.com/office/2006/metadata/properties"/>
    <ds:schemaRef ds:uri="http://purl.org/dc/elements/1.1/"/>
    <ds:schemaRef ds:uri="http://purl.org/dc/dcmitype/"/>
    <ds:schemaRef ds:uri="http://schemas.microsoft.com/office/infopath/2007/PartnerControls"/>
    <ds:schemaRef ds:uri="230e9df3-be65-4c73-a93b-d1236ebd677e"/>
    <ds:schemaRef ds:uri="http://schemas.openxmlformats.org/package/2006/metadata/core-properties"/>
    <ds:schemaRef ds:uri="41e4b81d-ff3e-4b06-aa7a-6d0fe53b2939"/>
    <ds:schemaRef ds:uri="http://schemas.microsoft.com/sharepoint/v3"/>
    <ds:schemaRef ds:uri="http://www.w3.org/XML/1998/namespace"/>
  </ds:schemaRefs>
</ds:datastoreItem>
</file>

<file path=customXml/itemProps21.xml><?xml version="1.0" encoding="utf-8"?>
<ds:datastoreItem xmlns:ds="http://schemas.openxmlformats.org/officeDocument/2006/customXml" ds:itemID="{BC268A45-186B-46A3-937F-0E016CEA70C1}">
  <ds:schemaRefs>
    <ds:schemaRef ds:uri="Strauss.PersonalizationDefinition"/>
  </ds:schemaRefs>
</ds:datastoreItem>
</file>

<file path=customXml/itemProps22.xml><?xml version="1.0" encoding="utf-8"?>
<ds:datastoreItem xmlns:ds="http://schemas.openxmlformats.org/officeDocument/2006/customXml" ds:itemID="{E7EBEF02-C69B-46E0-B38A-E51611CE5254}">
  <ds:schemaRefs>
    <ds:schemaRef ds:uri="Strauss.PersonalizationDefinition"/>
  </ds:schemaRefs>
</ds:datastoreItem>
</file>

<file path=customXml/itemProps23.xml><?xml version="1.0" encoding="utf-8"?>
<ds:datastoreItem xmlns:ds="http://schemas.openxmlformats.org/officeDocument/2006/customXml" ds:itemID="{5C919DC8-E31E-42F0-9621-B916C2E029BA}">
  <ds:schemaRefs>
    <ds:schemaRef ds:uri="Strauss.PersonalizationDefinition"/>
  </ds:schemaRefs>
</ds:datastoreItem>
</file>

<file path=customXml/itemProps24.xml><?xml version="1.0" encoding="utf-8"?>
<ds:datastoreItem xmlns:ds="http://schemas.openxmlformats.org/officeDocument/2006/customXml" ds:itemID="{32920470-F086-4197-B6FE-12027DE25DCC}">
  <ds:schemaRefs>
    <ds:schemaRef ds:uri="Strauss.PersonalizationDefinition"/>
  </ds:schemaRefs>
</ds:datastoreItem>
</file>

<file path=customXml/itemProps25.xml><?xml version="1.0" encoding="utf-8"?>
<ds:datastoreItem xmlns:ds="http://schemas.openxmlformats.org/officeDocument/2006/customXml" ds:itemID="{EDFBA6C8-3A38-44F0-B645-B6B0034983DA}">
  <ds:schemaRefs>
    <ds:schemaRef ds:uri="Strauss.PersonalizationDefinition"/>
  </ds:schemaRefs>
</ds:datastoreItem>
</file>

<file path=customXml/itemProps26.xml><?xml version="1.0" encoding="utf-8"?>
<ds:datastoreItem xmlns:ds="http://schemas.openxmlformats.org/officeDocument/2006/customXml" ds:itemID="{4C485A9E-99A8-4277-BE90-E837A967DB2E}">
  <ds:schemaRefs>
    <ds:schemaRef ds:uri="Strauss.PersonalizationDefinition"/>
  </ds:schemaRefs>
</ds:datastoreItem>
</file>

<file path=customXml/itemProps27.xml><?xml version="1.0" encoding="utf-8"?>
<ds:datastoreItem xmlns:ds="http://schemas.openxmlformats.org/officeDocument/2006/customXml" ds:itemID="{4A3F169F-E27D-4A25-888C-4C5D83BAC082}">
  <ds:schemaRefs>
    <ds:schemaRef ds:uri="Strauss.PersonalizationDefinition"/>
  </ds:schemaRefs>
</ds:datastoreItem>
</file>

<file path=customXml/itemProps28.xml><?xml version="1.0" encoding="utf-8"?>
<ds:datastoreItem xmlns:ds="http://schemas.openxmlformats.org/officeDocument/2006/customXml" ds:itemID="{08068EAD-DA6C-4DC8-843E-9CB0982D15F3}">
  <ds:schemaRefs>
    <ds:schemaRef ds:uri="Strauss.PersonalizationDefinition"/>
  </ds:schemaRefs>
</ds:datastoreItem>
</file>

<file path=customXml/itemProps29.xml><?xml version="1.0" encoding="utf-8"?>
<ds:datastoreItem xmlns:ds="http://schemas.openxmlformats.org/officeDocument/2006/customXml" ds:itemID="{DF333A1B-0A9C-4DA8-ADAB-4378B69FDC48}">
  <ds:schemaRefs>
    <ds:schemaRef ds:uri="Strauss.PersonalizationDefinition"/>
  </ds:schemaRefs>
</ds:datastoreItem>
</file>

<file path=customXml/itemProps3.xml><?xml version="1.0" encoding="utf-8"?>
<ds:datastoreItem xmlns:ds="http://schemas.openxmlformats.org/officeDocument/2006/customXml" ds:itemID="{4EA01338-72BB-48B6-B6A4-05B31FE21105}">
  <ds:schemaRefs>
    <ds:schemaRef ds:uri="Strauss.PersonalizationDefinition"/>
  </ds:schemaRefs>
</ds:datastoreItem>
</file>

<file path=customXml/itemProps30.xml><?xml version="1.0" encoding="utf-8"?>
<ds:datastoreItem xmlns:ds="http://schemas.openxmlformats.org/officeDocument/2006/customXml" ds:itemID="{FC25CD5D-A9DA-407F-9106-47BDA14BCED9}">
  <ds:schemaRefs>
    <ds:schemaRef ds:uri="Strauss.PersonalizationDefinition"/>
  </ds:schemaRefs>
</ds:datastoreItem>
</file>

<file path=customXml/itemProps31.xml><?xml version="1.0" encoding="utf-8"?>
<ds:datastoreItem xmlns:ds="http://schemas.openxmlformats.org/officeDocument/2006/customXml" ds:itemID="{406127A5-B8F7-4F8A-95A9-8E20F72EA129}">
  <ds:schemaRefs>
    <ds:schemaRef ds:uri="Strauss.PersonalizationDefinition"/>
  </ds:schemaRefs>
</ds:datastoreItem>
</file>

<file path=customXml/itemProps32.xml><?xml version="1.0" encoding="utf-8"?>
<ds:datastoreItem xmlns:ds="http://schemas.openxmlformats.org/officeDocument/2006/customXml" ds:itemID="{C18D3FE9-2C4E-470C-9B85-FEEE51F2FFFE}">
  <ds:schemaRefs>
    <ds:schemaRef ds:uri="http://schemas.microsoft.com/sharepoint/v3/contenttype/forms"/>
  </ds:schemaRefs>
</ds:datastoreItem>
</file>

<file path=customXml/itemProps33.xml><?xml version="1.0" encoding="utf-8"?>
<ds:datastoreItem xmlns:ds="http://schemas.openxmlformats.org/officeDocument/2006/customXml" ds:itemID="{6552B3D2-5F72-49FB-8B35-AFE12BF36804}">
  <ds:schemaRefs>
    <ds:schemaRef ds:uri="Strauss.PersonalizationDefinition"/>
  </ds:schemaRefs>
</ds:datastoreItem>
</file>

<file path=customXml/itemProps34.xml><?xml version="1.0" encoding="utf-8"?>
<ds:datastoreItem xmlns:ds="http://schemas.openxmlformats.org/officeDocument/2006/customXml" ds:itemID="{7BE5F28F-50CA-40F1-A02E-E794FE33362D}">
  <ds:schemaRefs>
    <ds:schemaRef ds:uri="Strauss.PersonalizationDefinition"/>
  </ds:schemaRefs>
</ds:datastoreItem>
</file>

<file path=customXml/itemProps35.xml><?xml version="1.0" encoding="utf-8"?>
<ds:datastoreItem xmlns:ds="http://schemas.openxmlformats.org/officeDocument/2006/customXml" ds:itemID="{82C716E8-B770-4139-99B0-F35B9C64B90F}">
  <ds:schemaRefs>
    <ds:schemaRef ds:uri="Strauss.PersonalizationDefinition"/>
  </ds:schemaRefs>
</ds:datastoreItem>
</file>

<file path=customXml/itemProps36.xml><?xml version="1.0" encoding="utf-8"?>
<ds:datastoreItem xmlns:ds="http://schemas.openxmlformats.org/officeDocument/2006/customXml" ds:itemID="{628127A0-F2C3-45C3-BB9F-5B29A6B848BE}">
  <ds:schemaRefs>
    <ds:schemaRef ds:uri="Strauss.PersonalizationDefinition"/>
  </ds:schemaRefs>
</ds:datastoreItem>
</file>

<file path=customXml/itemProps37.xml><?xml version="1.0" encoding="utf-8"?>
<ds:datastoreItem xmlns:ds="http://schemas.openxmlformats.org/officeDocument/2006/customXml" ds:itemID="{68BE9F8F-073F-46B7-B2D0-86DC8E2E9DCE}">
  <ds:schemaRefs>
    <ds:schemaRef ds:uri="Strauss.PersonalizationDefinition"/>
  </ds:schemaRefs>
</ds:datastoreItem>
</file>

<file path=customXml/itemProps38.xml><?xml version="1.0" encoding="utf-8"?>
<ds:datastoreItem xmlns:ds="http://schemas.openxmlformats.org/officeDocument/2006/customXml" ds:itemID="{D55AC15F-0A03-4D96-AA43-65FC3DCE2717}">
  <ds:schemaRefs>
    <ds:schemaRef ds:uri="Strauss.PersonalizationDefinition"/>
  </ds:schemaRefs>
</ds:datastoreItem>
</file>

<file path=customXml/itemProps39.xml><?xml version="1.0" encoding="utf-8"?>
<ds:datastoreItem xmlns:ds="http://schemas.openxmlformats.org/officeDocument/2006/customXml" ds:itemID="{FFD3523E-CCBE-42EE-844A-77F5A3B62FF8}">
  <ds:schemaRefs>
    <ds:schemaRef ds:uri="Strauss.PersonalizationDefinition"/>
  </ds:schemaRefs>
</ds:datastoreItem>
</file>

<file path=customXml/itemProps4.xml><?xml version="1.0" encoding="utf-8"?>
<ds:datastoreItem xmlns:ds="http://schemas.openxmlformats.org/officeDocument/2006/customXml" ds:itemID="{DE0DC7DC-A960-4E6E-BF1B-D3D906B081A2}">
  <ds:schemaRefs>
    <ds:schemaRef ds:uri="Strauss.PersonalizationDefinition"/>
  </ds:schemaRefs>
</ds:datastoreItem>
</file>

<file path=customXml/itemProps40.xml><?xml version="1.0" encoding="utf-8"?>
<ds:datastoreItem xmlns:ds="http://schemas.openxmlformats.org/officeDocument/2006/customXml" ds:itemID="{46522A59-B026-4350-BB1A-BEB05240770F}">
  <ds:schemaRefs>
    <ds:schemaRef ds:uri="Strauss.PersonalizationDefinition"/>
  </ds:schemaRefs>
</ds:datastoreItem>
</file>

<file path=customXml/itemProps41.xml><?xml version="1.0" encoding="utf-8"?>
<ds:datastoreItem xmlns:ds="http://schemas.openxmlformats.org/officeDocument/2006/customXml" ds:itemID="{26FC25D4-97C7-43A9-B525-3B3BBA76D8AB}">
  <ds:schemaRefs>
    <ds:schemaRef ds:uri="Strauss.PersonalizationDefinition"/>
  </ds:schemaRefs>
</ds:datastoreItem>
</file>

<file path=customXml/itemProps5.xml><?xml version="1.0" encoding="utf-8"?>
<ds:datastoreItem xmlns:ds="http://schemas.openxmlformats.org/officeDocument/2006/customXml" ds:itemID="{C1060A51-5976-4775-97EE-ABE1B1E4972A}">
  <ds:schemaRefs>
    <ds:schemaRef ds:uri="Strauss.PersonalizationDefinition"/>
  </ds:schemaRefs>
</ds:datastoreItem>
</file>

<file path=customXml/itemProps6.xml><?xml version="1.0" encoding="utf-8"?>
<ds:datastoreItem xmlns:ds="http://schemas.openxmlformats.org/officeDocument/2006/customXml" ds:itemID="{734F6CED-B619-41E0-BEDE-58B64D5F5EB2}">
  <ds:schemaRefs>
    <ds:schemaRef ds:uri="Strauss.PersonalizationDefinition"/>
  </ds:schemaRefs>
</ds:datastoreItem>
</file>

<file path=customXml/itemProps7.xml><?xml version="1.0" encoding="utf-8"?>
<ds:datastoreItem xmlns:ds="http://schemas.openxmlformats.org/officeDocument/2006/customXml" ds:itemID="{F56EB5D8-3CD5-48EE-9536-13CF2B9AC25D}">
  <ds:schemaRefs>
    <ds:schemaRef ds:uri="Strauss.PersonalizationDefinition"/>
  </ds:schemaRefs>
</ds:datastoreItem>
</file>

<file path=customXml/itemProps8.xml><?xml version="1.0" encoding="utf-8"?>
<ds:datastoreItem xmlns:ds="http://schemas.openxmlformats.org/officeDocument/2006/customXml" ds:itemID="{541D4602-AC17-4CBD-B95E-D5B3D757BC54}">
  <ds:schemaRefs>
    <ds:schemaRef ds:uri="Strauss.PersonalizationDefinition"/>
  </ds:schemaRefs>
</ds:datastoreItem>
</file>

<file path=customXml/itemProps9.xml><?xml version="1.0" encoding="utf-8"?>
<ds:datastoreItem xmlns:ds="http://schemas.openxmlformats.org/officeDocument/2006/customXml" ds:itemID="{FBC13881-F2DC-4AA3-88C8-97C40CA1EBC7}">
  <ds:schemaRefs>
    <ds:schemaRef ds:uri="Strauss.PersonalizationDefinition"/>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Module_Template</Template>
  <TotalTime>39</TotalTime>
  <Words>2466</Words>
  <Application>Microsoft Office PowerPoint</Application>
  <PresentationFormat>Widescreen</PresentationFormat>
  <Paragraphs>359</Paragraphs>
  <Slides>26</Slides>
  <Notes>23</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Arial</vt:lpstr>
      <vt:lpstr>Calibri</vt:lpstr>
      <vt:lpstr>Georgia</vt:lpstr>
      <vt:lpstr>Roboto</vt:lpstr>
      <vt:lpstr>Segoe Semibold</vt:lpstr>
      <vt:lpstr>Segoe UI</vt:lpstr>
      <vt:lpstr>Segoe UI (Body)</vt:lpstr>
      <vt:lpstr>Segoe UI Light</vt:lpstr>
      <vt:lpstr>Segoe UI Semibold</vt:lpstr>
      <vt:lpstr>Wingdings</vt:lpstr>
      <vt:lpstr>White Template</vt:lpstr>
      <vt:lpstr>Power Automate in Microsoft Teams</vt:lpstr>
      <vt:lpstr>PowerPoint Presentation</vt:lpstr>
      <vt:lpstr>Overview of Power Automate in Microsoft Teams </vt:lpstr>
      <vt:lpstr>Flows in Dataverse for Teams</vt:lpstr>
      <vt:lpstr>Power Automate basic concepts</vt:lpstr>
      <vt:lpstr>Power Platform Connectors</vt:lpstr>
      <vt:lpstr>Standard and premium connectors</vt:lpstr>
      <vt:lpstr>How do Power Platform connectors work?</vt:lpstr>
      <vt:lpstr>Triggers</vt:lpstr>
      <vt:lpstr>Actions</vt:lpstr>
      <vt:lpstr>Flow Control Actions</vt:lpstr>
      <vt:lpstr>Dynamic content and expressions</vt:lpstr>
      <vt:lpstr>Microsoft Dataverse connector</vt:lpstr>
      <vt:lpstr>Microsoft Teams Connector</vt:lpstr>
      <vt:lpstr>Adaptive Cards </vt:lpstr>
      <vt:lpstr>Actions with Adaptive Cards</vt:lpstr>
      <vt:lpstr>Trigger Flow from Teams messages</vt:lpstr>
      <vt:lpstr>Lab 3: Building flows with Power Automate</vt:lpstr>
      <vt:lpstr>Appendix</vt:lpstr>
      <vt:lpstr>Create Cloud flows in Power Apps app </vt:lpstr>
      <vt:lpstr>Use Conditions for simple branching</vt:lpstr>
      <vt:lpstr>Use Switch Case for advanced branching</vt:lpstr>
      <vt:lpstr>Use Apply to each action to process a list of items</vt:lpstr>
      <vt:lpstr>Use Do until for looping</vt:lpstr>
      <vt:lpstr>Use a Scope to group two or more actions together</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WorkshopPLUS - Windows PowerShell: Foundation Skills</dc:title>
  <dc:creator>Vasilii.Perchuk@microsoft.com</dc:creator>
  <cp:lastModifiedBy>Vas Perchuk</cp:lastModifiedBy>
  <cp:revision>3</cp:revision>
  <dcterms:created xsi:type="dcterms:W3CDTF">2019-02-08T20:09:46Z</dcterms:created>
  <dcterms:modified xsi:type="dcterms:W3CDTF">2023-02-16T15:54:51Z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mconeill@microsoft.com</vt:lpwstr>
  </property>
  <property fmtid="{D5CDD505-2E9C-101B-9397-08002B2CF9AE}" pid="5" name="MSIP_Label_f42aa342-8706-4288-bd11-ebb85995028c_SetDate">
    <vt:lpwstr>2019-02-08T20:18:02.6502176Z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c97fa254-6a58-4427-a7a7-d6af83db1ac5</vt:lpwstr>
  </property>
  <property fmtid="{D5CDD505-2E9C-101B-9397-08002B2CF9AE}" pid="9" name="MSIP_Label_f42aa342-8706-4288-bd11-ebb85995028c_Extended_MSFT_Method">
    <vt:lpwstr>Automatic</vt:lpwstr>
  </property>
  <property fmtid="{D5CDD505-2E9C-101B-9397-08002B2CF9AE}" pid="10" name="ContentTypeId">
    <vt:lpwstr>0x0101009E45DD9787B3E647B4822733F8D1924C</vt:lpwstr>
  </property>
  <property fmtid="{D5CDD505-2E9C-101B-9397-08002B2CF9AE}" pid="11" name="_dlc_DocIdItemGuid">
    <vt:lpwstr>faeaa986-2e78-4567-bd40-f1286550cf24</vt:lpwstr>
  </property>
  <property fmtid="{D5CDD505-2E9C-101B-9397-08002B2CF9AE}" pid="12" name="MediaServiceImageTags">
    <vt:lpwstr/>
  </property>
  <property fmtid="{D5CDD505-2E9C-101B-9397-08002B2CF9AE}" pid="13" name="MSIP_Label_8aa191f1-c555-4a9e-8b3e-85ef51701160_Enabled">
    <vt:lpwstr>true</vt:lpwstr>
  </property>
  <property fmtid="{D5CDD505-2E9C-101B-9397-08002B2CF9AE}" pid="14" name="MSIP_Label_8aa191f1-c555-4a9e-8b3e-85ef51701160_SetDate">
    <vt:lpwstr>2021-11-23T16:30:11Z</vt:lpwstr>
  </property>
  <property fmtid="{D5CDD505-2E9C-101B-9397-08002B2CF9AE}" pid="15" name="MSIP_Label_8aa191f1-c555-4a9e-8b3e-85ef51701160_Method">
    <vt:lpwstr>Standard</vt:lpwstr>
  </property>
  <property fmtid="{D5CDD505-2E9C-101B-9397-08002B2CF9AE}" pid="16" name="MSIP_Label_8aa191f1-c555-4a9e-8b3e-85ef51701160_Name">
    <vt:lpwstr>Confidential</vt:lpwstr>
  </property>
  <property fmtid="{D5CDD505-2E9C-101B-9397-08002B2CF9AE}" pid="17" name="MSIP_Label_8aa191f1-c555-4a9e-8b3e-85ef51701160_SiteId">
    <vt:lpwstr>a57507b2-d296-4dca-a9ae-67b1484e02a9</vt:lpwstr>
  </property>
  <property fmtid="{D5CDD505-2E9C-101B-9397-08002B2CF9AE}" pid="18" name="MSIP_Label_8aa191f1-c555-4a9e-8b3e-85ef51701160_ActionId">
    <vt:lpwstr>75c8a85a-1c6e-478a-ae68-029fd0558de5</vt:lpwstr>
  </property>
  <property fmtid="{D5CDD505-2E9C-101B-9397-08002B2CF9AE}" pid="19" name="MSIP_Label_8aa191f1-c555-4a9e-8b3e-85ef51701160_ContentBits">
    <vt:lpwstr>0</vt:lpwstr>
  </property>
  <property fmtid="{D5CDD505-2E9C-101B-9397-08002B2CF9AE}" pid="20" name="MSIP_Label_f42aa342-8706-4288-bd11-ebb85995028c_Method">
    <vt:lpwstr>Standard</vt:lpwstr>
  </property>
  <property fmtid="{D5CDD505-2E9C-101B-9397-08002B2CF9AE}" pid="21" name="MSIP_Label_f42aa342-8706-4288-bd11-ebb85995028c_ContentBits">
    <vt:lpwstr>0</vt:lpwstr>
  </property>
</Properties>
</file>